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
  </p:notesMasterIdLst>
  <p:handoutMasterIdLst>
    <p:handoutMasterId r:id="rId55"/>
  </p:handoutMasterIdLst>
  <p:sldIdLst>
    <p:sldId id="257" r:id="rId2"/>
    <p:sldId id="361" r:id="rId3"/>
    <p:sldId id="288" r:id="rId4"/>
    <p:sldId id="290" r:id="rId5"/>
    <p:sldId id="298" r:id="rId6"/>
    <p:sldId id="293" r:id="rId7"/>
    <p:sldId id="294" r:id="rId8"/>
    <p:sldId id="267" r:id="rId9"/>
    <p:sldId id="325" r:id="rId10"/>
    <p:sldId id="326" r:id="rId11"/>
    <p:sldId id="339" r:id="rId12"/>
    <p:sldId id="354" r:id="rId13"/>
    <p:sldId id="299" r:id="rId14"/>
    <p:sldId id="344" r:id="rId15"/>
    <p:sldId id="352" r:id="rId16"/>
    <p:sldId id="353" r:id="rId17"/>
    <p:sldId id="356" r:id="rId18"/>
    <p:sldId id="300" r:id="rId19"/>
    <p:sldId id="329" r:id="rId20"/>
    <p:sldId id="338" r:id="rId21"/>
    <p:sldId id="347" r:id="rId22"/>
    <p:sldId id="348" r:id="rId23"/>
    <p:sldId id="272" r:id="rId24"/>
    <p:sldId id="305" r:id="rId25"/>
    <p:sldId id="306" r:id="rId26"/>
    <p:sldId id="261" r:id="rId27"/>
    <p:sldId id="328" r:id="rId28"/>
    <p:sldId id="363" r:id="rId29"/>
    <p:sldId id="333" r:id="rId30"/>
    <p:sldId id="336" r:id="rId31"/>
    <p:sldId id="301" r:id="rId32"/>
    <p:sldId id="302" r:id="rId33"/>
    <p:sldId id="342" r:id="rId34"/>
    <p:sldId id="349" r:id="rId35"/>
    <p:sldId id="341" r:id="rId36"/>
    <p:sldId id="337" r:id="rId37"/>
    <p:sldId id="362" r:id="rId38"/>
    <p:sldId id="303" r:id="rId39"/>
    <p:sldId id="268" r:id="rId40"/>
    <p:sldId id="262" r:id="rId41"/>
    <p:sldId id="269" r:id="rId42"/>
    <p:sldId id="280" r:id="rId43"/>
    <p:sldId id="283" r:id="rId44"/>
    <p:sldId id="284" r:id="rId45"/>
    <p:sldId id="285" r:id="rId46"/>
    <p:sldId id="357" r:id="rId47"/>
    <p:sldId id="296" r:id="rId48"/>
    <p:sldId id="295" r:id="rId49"/>
    <p:sldId id="360" r:id="rId50"/>
    <p:sldId id="358" r:id="rId51"/>
    <p:sldId id="364" r:id="rId52"/>
    <p:sldId id="350" r:id="rId5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18A0"/>
    <a:srgbClr val="CC99FF"/>
    <a:srgbClr val="00CC99"/>
    <a:srgbClr val="FBAB3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93979" autoAdjust="0"/>
  </p:normalViewPr>
  <p:slideViewPr>
    <p:cSldViewPr snapToGrid="0">
      <p:cViewPr varScale="1">
        <p:scale>
          <a:sx n="104" d="100"/>
          <a:sy n="104" d="100"/>
        </p:scale>
        <p:origin x="144" y="162"/>
      </p:cViewPr>
      <p:guideLst>
        <p:guide orient="horz" pos="2160"/>
        <p:guide pos="3840"/>
      </p:guideLst>
    </p:cSldViewPr>
  </p:slideViewPr>
  <p:notesTextViewPr>
    <p:cViewPr>
      <p:scale>
        <a:sx n="3" d="2"/>
        <a:sy n="3" d="2"/>
      </p:scale>
      <p:origin x="0" y="0"/>
    </p:cViewPr>
  </p:notesTextViewPr>
  <p:sorterViewPr>
    <p:cViewPr>
      <p:scale>
        <a:sx n="100" d="100"/>
        <a:sy n="100" d="100"/>
      </p:scale>
      <p:origin x="0" y="-951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93A7A951-2B05-4D83-9094-4D1C8BBA1462}" type="datetimeFigureOut">
              <a:rPr lang="en-US" smtClean="0"/>
              <a:t>7/24/2025</a:t>
            </a:fld>
            <a:endParaRPr lang="en-US" dirty="0"/>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49B9FE72-5F89-445C-BC7A-225CB7E286BC}" type="slidenum">
              <a:rPr lang="en-US" smtClean="0"/>
              <a:t>‹#›</a:t>
            </a:fld>
            <a:endParaRPr lang="en-US" dirty="0"/>
          </a:p>
        </p:txBody>
      </p:sp>
    </p:spTree>
    <p:extLst>
      <p:ext uri="{BB962C8B-B14F-4D97-AF65-F5344CB8AC3E}">
        <p14:creationId xmlns:p14="http://schemas.microsoft.com/office/powerpoint/2010/main" val="28990752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E908454B-CF11-4D0F-BAC7-E648133885AE}" type="datetimeFigureOut">
              <a:rPr lang="en-US" smtClean="0"/>
              <a:t>7/24/2025</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FA795D15-E100-43E4-ABA5-9241C82BDBCC}" type="slidenum">
              <a:rPr lang="en-US" smtClean="0"/>
              <a:t>‹#›</a:t>
            </a:fld>
            <a:endParaRPr lang="en-US" dirty="0"/>
          </a:p>
        </p:txBody>
      </p:sp>
    </p:spTree>
    <p:extLst>
      <p:ext uri="{BB962C8B-B14F-4D97-AF65-F5344CB8AC3E}">
        <p14:creationId xmlns:p14="http://schemas.microsoft.com/office/powerpoint/2010/main" val="19802412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795D15-E100-43E4-ABA5-9241C82BDBCC}" type="slidenum">
              <a:rPr lang="en-US" smtClean="0"/>
              <a:t>1</a:t>
            </a:fld>
            <a:endParaRPr lang="en-US" dirty="0"/>
          </a:p>
        </p:txBody>
      </p:sp>
    </p:spTree>
    <p:extLst>
      <p:ext uri="{BB962C8B-B14F-4D97-AF65-F5344CB8AC3E}">
        <p14:creationId xmlns:p14="http://schemas.microsoft.com/office/powerpoint/2010/main" val="12775611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Understand the IDEA duty of FAPE</a:t>
            </a:r>
          </a:p>
        </p:txBody>
      </p:sp>
      <p:sp>
        <p:nvSpPr>
          <p:cNvPr id="4" name="Slide Number Placeholder 3"/>
          <p:cNvSpPr>
            <a:spLocks noGrp="1"/>
          </p:cNvSpPr>
          <p:nvPr>
            <p:ph type="sldNum" sz="quarter" idx="5"/>
          </p:nvPr>
        </p:nvSpPr>
        <p:spPr/>
        <p:txBody>
          <a:bodyPr/>
          <a:lstStyle/>
          <a:p>
            <a:fld id="{FA795D15-E100-43E4-ABA5-9241C82BDBCC}" type="slidenum">
              <a:rPr lang="en-US" smtClean="0"/>
              <a:t>30</a:t>
            </a:fld>
            <a:endParaRPr lang="en-US" dirty="0"/>
          </a:p>
        </p:txBody>
      </p:sp>
    </p:spTree>
    <p:extLst>
      <p:ext uri="{BB962C8B-B14F-4D97-AF65-F5344CB8AC3E}">
        <p14:creationId xmlns:p14="http://schemas.microsoft.com/office/powerpoint/2010/main" val="24159082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Instructional and related service personnel collect and maintain records to chart the student’s progress and needs.</a:t>
            </a:r>
          </a:p>
        </p:txBody>
      </p:sp>
      <p:sp>
        <p:nvSpPr>
          <p:cNvPr id="4" name="Slide Number Placeholder 3"/>
          <p:cNvSpPr>
            <a:spLocks noGrp="1"/>
          </p:cNvSpPr>
          <p:nvPr>
            <p:ph type="sldNum" sz="quarter" idx="5"/>
          </p:nvPr>
        </p:nvSpPr>
        <p:spPr/>
        <p:txBody>
          <a:bodyPr/>
          <a:lstStyle/>
          <a:p>
            <a:fld id="{FA795D15-E100-43E4-ABA5-9241C82BDBCC}" type="slidenum">
              <a:rPr lang="en-US" smtClean="0"/>
              <a:t>33</a:t>
            </a:fld>
            <a:endParaRPr lang="en-US" dirty="0"/>
          </a:p>
        </p:txBody>
      </p:sp>
    </p:spTree>
    <p:extLst>
      <p:ext uri="{BB962C8B-B14F-4D97-AF65-F5344CB8AC3E}">
        <p14:creationId xmlns:p14="http://schemas.microsoft.com/office/powerpoint/2010/main" val="16468033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dirty="0"/>
              <a:t>Establish and maintain good relationships with parents</a:t>
            </a:r>
          </a:p>
          <a:p>
            <a:pPr lvl="1" rtl="0" fontAlgn="base"/>
            <a:r>
              <a:rPr lang="en-US" dirty="0"/>
              <a:t>Recognize and respect the difficulty of raising a disabled child</a:t>
            </a:r>
          </a:p>
          <a:p>
            <a:pPr lvl="1" rtl="0" fontAlgn="base"/>
            <a:r>
              <a:rPr lang="en-US" dirty="0"/>
              <a:t>Always remember that tone matters</a:t>
            </a:r>
          </a:p>
          <a:p>
            <a:endParaRPr lang="en-US" dirty="0"/>
          </a:p>
        </p:txBody>
      </p:sp>
      <p:sp>
        <p:nvSpPr>
          <p:cNvPr id="4" name="Slide Number Placeholder 3"/>
          <p:cNvSpPr>
            <a:spLocks noGrp="1"/>
          </p:cNvSpPr>
          <p:nvPr>
            <p:ph type="sldNum" sz="quarter" idx="5"/>
          </p:nvPr>
        </p:nvSpPr>
        <p:spPr/>
        <p:txBody>
          <a:bodyPr/>
          <a:lstStyle/>
          <a:p>
            <a:fld id="{FA795D15-E100-43E4-ABA5-9241C82BDBCC}" type="slidenum">
              <a:rPr lang="en-US" smtClean="0"/>
              <a:t>38</a:t>
            </a:fld>
            <a:endParaRPr lang="en-US" dirty="0"/>
          </a:p>
        </p:txBody>
      </p:sp>
    </p:spTree>
    <p:extLst>
      <p:ext uri="{BB962C8B-B14F-4D97-AF65-F5344CB8AC3E}">
        <p14:creationId xmlns:p14="http://schemas.microsoft.com/office/powerpoint/2010/main" val="4642368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 input forms. </a:t>
            </a:r>
          </a:p>
        </p:txBody>
      </p:sp>
      <p:sp>
        <p:nvSpPr>
          <p:cNvPr id="4" name="Slide Number Placeholder 3"/>
          <p:cNvSpPr>
            <a:spLocks noGrp="1"/>
          </p:cNvSpPr>
          <p:nvPr>
            <p:ph type="sldNum" sz="quarter" idx="10"/>
          </p:nvPr>
        </p:nvSpPr>
        <p:spPr/>
        <p:txBody>
          <a:bodyPr/>
          <a:lstStyle/>
          <a:p>
            <a:fld id="{FA795D15-E100-43E4-ABA5-9241C82BDBCC}" type="slidenum">
              <a:rPr lang="en-US" smtClean="0"/>
              <a:t>39</a:t>
            </a:fld>
            <a:endParaRPr lang="en-US" dirty="0"/>
          </a:p>
        </p:txBody>
      </p:sp>
    </p:spTree>
    <p:extLst>
      <p:ext uri="{BB962C8B-B14F-4D97-AF65-F5344CB8AC3E}">
        <p14:creationId xmlns:p14="http://schemas.microsoft.com/office/powerpoint/2010/main" val="31716461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795D15-E100-43E4-ABA5-9241C82BDBCC}" type="slidenum">
              <a:rPr lang="en-US" smtClean="0"/>
              <a:t>40</a:t>
            </a:fld>
            <a:endParaRPr lang="en-US" dirty="0"/>
          </a:p>
        </p:txBody>
      </p:sp>
    </p:spTree>
    <p:extLst>
      <p:ext uri="{BB962C8B-B14F-4D97-AF65-F5344CB8AC3E}">
        <p14:creationId xmlns:p14="http://schemas.microsoft.com/office/powerpoint/2010/main" val="16033524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VERY important that you complete the Teacher Input form so that the committee has an accurate picture of what is happening in your class. </a:t>
            </a:r>
          </a:p>
          <a:p>
            <a:r>
              <a:rPr lang="en-US" dirty="0"/>
              <a:t>We are currently receiving a lot of Teacher Input</a:t>
            </a:r>
            <a:r>
              <a:rPr lang="en-US" baseline="0" dirty="0"/>
              <a:t> forms where no “Problem Areas” or “Areas of Concern” are checked – AND the only comments are that he/she is doing well in class. </a:t>
            </a:r>
          </a:p>
          <a:p>
            <a:r>
              <a:rPr lang="en-US" baseline="0" dirty="0"/>
              <a:t>The Teacher Input form needs to correlate with the student’s disability and your subject matter. </a:t>
            </a:r>
          </a:p>
          <a:p>
            <a:r>
              <a:rPr lang="en-US" baseline="0" dirty="0"/>
              <a:t>The input that you provide drives the development of the IEP.</a:t>
            </a:r>
            <a:endParaRPr lang="en-US" dirty="0"/>
          </a:p>
        </p:txBody>
      </p:sp>
      <p:sp>
        <p:nvSpPr>
          <p:cNvPr id="4" name="Slide Number Placeholder 3"/>
          <p:cNvSpPr>
            <a:spLocks noGrp="1"/>
          </p:cNvSpPr>
          <p:nvPr>
            <p:ph type="sldNum" sz="quarter" idx="10"/>
          </p:nvPr>
        </p:nvSpPr>
        <p:spPr/>
        <p:txBody>
          <a:bodyPr/>
          <a:lstStyle/>
          <a:p>
            <a:fld id="{FA795D15-E100-43E4-ABA5-9241C82BDBCC}" type="slidenum">
              <a:rPr lang="en-US" smtClean="0"/>
              <a:t>41</a:t>
            </a:fld>
            <a:endParaRPr lang="en-US" dirty="0"/>
          </a:p>
        </p:txBody>
      </p:sp>
    </p:spTree>
    <p:extLst>
      <p:ext uri="{BB962C8B-B14F-4D97-AF65-F5344CB8AC3E}">
        <p14:creationId xmlns:p14="http://schemas.microsoft.com/office/powerpoint/2010/main" val="14112693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795D15-E100-43E4-ABA5-9241C82BDBCC}" type="slidenum">
              <a:rPr lang="en-US" smtClean="0"/>
              <a:t>42</a:t>
            </a:fld>
            <a:endParaRPr lang="en-US" dirty="0"/>
          </a:p>
        </p:txBody>
      </p:sp>
    </p:spTree>
    <p:extLst>
      <p:ext uri="{BB962C8B-B14F-4D97-AF65-F5344CB8AC3E}">
        <p14:creationId xmlns:p14="http://schemas.microsoft.com/office/powerpoint/2010/main" val="121116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how does this information apply to you?</a:t>
            </a:r>
          </a:p>
          <a:p>
            <a:endParaRPr lang="en-US" dirty="0"/>
          </a:p>
        </p:txBody>
      </p:sp>
      <p:sp>
        <p:nvSpPr>
          <p:cNvPr id="4" name="Slide Number Placeholder 3"/>
          <p:cNvSpPr>
            <a:spLocks noGrp="1"/>
          </p:cNvSpPr>
          <p:nvPr>
            <p:ph type="sldNum" sz="quarter" idx="10"/>
          </p:nvPr>
        </p:nvSpPr>
        <p:spPr/>
        <p:txBody>
          <a:bodyPr/>
          <a:lstStyle/>
          <a:p>
            <a:fld id="{FA795D15-E100-43E4-ABA5-9241C82BDBCC}" type="slidenum">
              <a:rPr lang="en-US" smtClean="0"/>
              <a:t>43</a:t>
            </a:fld>
            <a:endParaRPr lang="en-US" dirty="0"/>
          </a:p>
        </p:txBody>
      </p:sp>
    </p:spTree>
    <p:extLst>
      <p:ext uri="{BB962C8B-B14F-4D97-AF65-F5344CB8AC3E}">
        <p14:creationId xmlns:p14="http://schemas.microsoft.com/office/powerpoint/2010/main" val="25039971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795D15-E100-43E4-ABA5-9241C82BDBCC}" type="slidenum">
              <a:rPr lang="en-US" smtClean="0"/>
              <a:t>44</a:t>
            </a:fld>
            <a:endParaRPr lang="en-US" dirty="0"/>
          </a:p>
        </p:txBody>
      </p:sp>
    </p:spTree>
    <p:extLst>
      <p:ext uri="{BB962C8B-B14F-4D97-AF65-F5344CB8AC3E}">
        <p14:creationId xmlns:p14="http://schemas.microsoft.com/office/powerpoint/2010/main" val="16495646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795D15-E100-43E4-ABA5-9241C82BDBCC}" type="slidenum">
              <a:rPr lang="en-US" smtClean="0"/>
              <a:t>45</a:t>
            </a:fld>
            <a:endParaRPr lang="en-US" dirty="0"/>
          </a:p>
        </p:txBody>
      </p:sp>
    </p:spTree>
    <p:extLst>
      <p:ext uri="{BB962C8B-B14F-4D97-AF65-F5344CB8AC3E}">
        <p14:creationId xmlns:p14="http://schemas.microsoft.com/office/powerpoint/2010/main" val="30541043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795D15-E100-43E4-ABA5-9241C82BDBCC}" type="slidenum">
              <a:rPr lang="en-US" smtClean="0"/>
              <a:t>7</a:t>
            </a:fld>
            <a:endParaRPr lang="en-US" dirty="0"/>
          </a:p>
        </p:txBody>
      </p:sp>
    </p:spTree>
    <p:extLst>
      <p:ext uri="{BB962C8B-B14F-4D97-AF65-F5344CB8AC3E}">
        <p14:creationId xmlns:p14="http://schemas.microsoft.com/office/powerpoint/2010/main" val="42639082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795D15-E100-43E4-ABA5-9241C82BDBCC}" type="slidenum">
              <a:rPr lang="en-US" smtClean="0"/>
              <a:t>47</a:t>
            </a:fld>
            <a:endParaRPr lang="en-US" dirty="0"/>
          </a:p>
        </p:txBody>
      </p:sp>
    </p:spTree>
    <p:extLst>
      <p:ext uri="{BB962C8B-B14F-4D97-AF65-F5344CB8AC3E}">
        <p14:creationId xmlns:p14="http://schemas.microsoft.com/office/powerpoint/2010/main" val="22596066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795D15-E100-43E4-ABA5-9241C82BDBCC}" type="slidenum">
              <a:rPr lang="en-US" smtClean="0"/>
              <a:t>48</a:t>
            </a:fld>
            <a:endParaRPr lang="en-US" dirty="0"/>
          </a:p>
        </p:txBody>
      </p:sp>
    </p:spTree>
    <p:extLst>
      <p:ext uri="{BB962C8B-B14F-4D97-AF65-F5344CB8AC3E}">
        <p14:creationId xmlns:p14="http://schemas.microsoft.com/office/powerpoint/2010/main" val="31127905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2943" indent="-232943">
              <a:buAutoNum type="arabicPeriod"/>
            </a:pPr>
            <a:endParaRPr lang="en-US" baseline="0" dirty="0"/>
          </a:p>
          <a:p>
            <a:endParaRPr lang="en-US" dirty="0"/>
          </a:p>
        </p:txBody>
      </p:sp>
      <p:sp>
        <p:nvSpPr>
          <p:cNvPr id="4" name="Slide Number Placeholder 3"/>
          <p:cNvSpPr>
            <a:spLocks noGrp="1"/>
          </p:cNvSpPr>
          <p:nvPr>
            <p:ph type="sldNum" sz="quarter" idx="10"/>
          </p:nvPr>
        </p:nvSpPr>
        <p:spPr/>
        <p:txBody>
          <a:bodyPr/>
          <a:lstStyle/>
          <a:p>
            <a:fld id="{FA795D15-E100-43E4-ABA5-9241C82BDBCC}" type="slidenum">
              <a:rPr lang="en-US" smtClean="0"/>
              <a:t>8</a:t>
            </a:fld>
            <a:endParaRPr lang="en-US" dirty="0"/>
          </a:p>
        </p:txBody>
      </p:sp>
    </p:spTree>
    <p:extLst>
      <p:ext uri="{BB962C8B-B14F-4D97-AF65-F5344CB8AC3E}">
        <p14:creationId xmlns:p14="http://schemas.microsoft.com/office/powerpoint/2010/main" val="28240193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795D15-E100-43E4-ABA5-9241C82BDBCC}" type="slidenum">
              <a:rPr lang="en-US" smtClean="0"/>
              <a:t>9</a:t>
            </a:fld>
            <a:endParaRPr lang="en-US" dirty="0"/>
          </a:p>
        </p:txBody>
      </p:sp>
    </p:spTree>
    <p:extLst>
      <p:ext uri="{BB962C8B-B14F-4D97-AF65-F5344CB8AC3E}">
        <p14:creationId xmlns:p14="http://schemas.microsoft.com/office/powerpoint/2010/main" val="17124384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an LEA suspects, or has reason to suspect, a student has dyslexia and may be a child with a disability under IDEA An FIIE is recommended. Parents are provided: • Prior Written Notice (PWN) • Notice of Procedural Safeguards • Overview of Special Education for Parents form • Opportunity for parent to provide written consent to evaluate When formal evaluation is recommended, the school must complete the evaluation procedures as outlined in the IDEA. </a:t>
            </a:r>
          </a:p>
        </p:txBody>
      </p:sp>
      <p:sp>
        <p:nvSpPr>
          <p:cNvPr id="4" name="Slide Number Placeholder 3"/>
          <p:cNvSpPr>
            <a:spLocks noGrp="1"/>
          </p:cNvSpPr>
          <p:nvPr>
            <p:ph type="sldNum" sz="quarter" idx="5"/>
          </p:nvPr>
        </p:nvSpPr>
        <p:spPr/>
        <p:txBody>
          <a:bodyPr/>
          <a:lstStyle/>
          <a:p>
            <a:fld id="{FA795D15-E100-43E4-ABA5-9241C82BDBCC}" type="slidenum">
              <a:rPr lang="en-US" smtClean="0"/>
              <a:t>12</a:t>
            </a:fld>
            <a:endParaRPr lang="en-US" dirty="0"/>
          </a:p>
        </p:txBody>
      </p:sp>
    </p:spTree>
    <p:extLst>
      <p:ext uri="{BB962C8B-B14F-4D97-AF65-F5344CB8AC3E}">
        <p14:creationId xmlns:p14="http://schemas.microsoft.com/office/powerpoint/2010/main" val="14409238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795D15-E100-43E4-ABA5-9241C82BDBCC}" type="slidenum">
              <a:rPr lang="en-US" smtClean="0"/>
              <a:t>13</a:t>
            </a:fld>
            <a:endParaRPr lang="en-US" dirty="0"/>
          </a:p>
        </p:txBody>
      </p:sp>
    </p:spTree>
    <p:extLst>
      <p:ext uri="{BB962C8B-B14F-4D97-AF65-F5344CB8AC3E}">
        <p14:creationId xmlns:p14="http://schemas.microsoft.com/office/powerpoint/2010/main" val="6502521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795D15-E100-43E4-ABA5-9241C82BDBCC}" type="slidenum">
              <a:rPr lang="en-US" smtClean="0"/>
              <a:t>23</a:t>
            </a:fld>
            <a:endParaRPr lang="en-US" dirty="0"/>
          </a:p>
        </p:txBody>
      </p:sp>
    </p:spTree>
    <p:extLst>
      <p:ext uri="{BB962C8B-B14F-4D97-AF65-F5344CB8AC3E}">
        <p14:creationId xmlns:p14="http://schemas.microsoft.com/office/powerpoint/2010/main" val="6811094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Accommodation plans are not to be confused with an “all-you-can-eat” buffet.</a:t>
            </a:r>
          </a:p>
          <a:p>
            <a:r>
              <a:rPr lang="en-US" dirty="0"/>
              <a:t>Just because you CAN, doesn’t mean you SHOULD.</a:t>
            </a:r>
          </a:p>
          <a:p>
            <a:endParaRPr lang="en-US" dirty="0"/>
          </a:p>
          <a:p>
            <a:r>
              <a:rPr lang="en-US" dirty="0"/>
              <a:t>Its all</a:t>
            </a:r>
            <a:r>
              <a:rPr lang="en-US" baseline="0" dirty="0"/>
              <a:t> about providing the level playing field for the students and NOT to allow an unfair advantage over the student’s peers.</a:t>
            </a:r>
            <a:endParaRPr lang="en-US" dirty="0"/>
          </a:p>
          <a:p>
            <a:endParaRPr lang="en-US" dirty="0"/>
          </a:p>
        </p:txBody>
      </p:sp>
      <p:sp>
        <p:nvSpPr>
          <p:cNvPr id="4" name="Slide Number Placeholder 3"/>
          <p:cNvSpPr>
            <a:spLocks noGrp="1"/>
          </p:cNvSpPr>
          <p:nvPr>
            <p:ph type="sldNum" sz="quarter" idx="10"/>
          </p:nvPr>
        </p:nvSpPr>
        <p:spPr/>
        <p:txBody>
          <a:bodyPr/>
          <a:lstStyle/>
          <a:p>
            <a:fld id="{FA795D15-E100-43E4-ABA5-9241C82BDBCC}" type="slidenum">
              <a:rPr lang="en-US" smtClean="0"/>
              <a:t>26</a:t>
            </a:fld>
            <a:endParaRPr lang="en-US" dirty="0"/>
          </a:p>
        </p:txBody>
      </p:sp>
    </p:spTree>
    <p:extLst>
      <p:ext uri="{BB962C8B-B14F-4D97-AF65-F5344CB8AC3E}">
        <p14:creationId xmlns:p14="http://schemas.microsoft.com/office/powerpoint/2010/main" val="10447188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dirty="0"/>
              <a:t>Overcome the Fairness Challenge </a:t>
            </a:r>
          </a:p>
          <a:p>
            <a:pPr rtl="0" fontAlgn="base"/>
            <a:r>
              <a:rPr lang="en-US" dirty="0"/>
              <a:t>Create and Implement Effective Educational Programming for Disabled Students</a:t>
            </a:r>
          </a:p>
          <a:p>
            <a:endParaRPr lang="en-US" dirty="0"/>
          </a:p>
        </p:txBody>
      </p:sp>
      <p:sp>
        <p:nvSpPr>
          <p:cNvPr id="4" name="Slide Number Placeholder 3"/>
          <p:cNvSpPr>
            <a:spLocks noGrp="1"/>
          </p:cNvSpPr>
          <p:nvPr>
            <p:ph type="sldNum" sz="quarter" idx="5"/>
          </p:nvPr>
        </p:nvSpPr>
        <p:spPr/>
        <p:txBody>
          <a:bodyPr/>
          <a:lstStyle/>
          <a:p>
            <a:fld id="{FA795D15-E100-43E4-ABA5-9241C82BDBCC}" type="slidenum">
              <a:rPr lang="en-US" smtClean="0"/>
              <a:t>29</a:t>
            </a:fld>
            <a:endParaRPr lang="en-US" dirty="0"/>
          </a:p>
        </p:txBody>
      </p:sp>
    </p:spTree>
    <p:extLst>
      <p:ext uri="{BB962C8B-B14F-4D97-AF65-F5344CB8AC3E}">
        <p14:creationId xmlns:p14="http://schemas.microsoft.com/office/powerpoint/2010/main" val="17458860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1438F15-9146-4CA8-ADFC-57B9171B2BC1}" type="datetimeFigureOut">
              <a:rPr lang="en-US" smtClean="0"/>
              <a:t>7/24/2025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17A848A-5D27-470D-B902-389920E887D9}" type="slidenum">
              <a:rPr lang="en-US" smtClean="0"/>
              <a:t>‹#›</a:t>
            </a:fld>
            <a:endParaRPr lang="en-US" dirty="0"/>
          </a:p>
        </p:txBody>
      </p:sp>
    </p:spTree>
    <p:extLst>
      <p:ext uri="{BB962C8B-B14F-4D97-AF65-F5344CB8AC3E}">
        <p14:creationId xmlns:p14="http://schemas.microsoft.com/office/powerpoint/2010/main" val="21682808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438F15-9146-4CA8-ADFC-57B9171B2BC1}" type="datetimeFigureOut">
              <a:rPr lang="en-US" smtClean="0"/>
              <a:t>7/24/2025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17A848A-5D27-470D-B902-389920E887D9}" type="slidenum">
              <a:rPr lang="en-US" smtClean="0"/>
              <a:t>‹#›</a:t>
            </a:fld>
            <a:endParaRPr lang="en-US" dirty="0"/>
          </a:p>
        </p:txBody>
      </p:sp>
    </p:spTree>
    <p:extLst>
      <p:ext uri="{BB962C8B-B14F-4D97-AF65-F5344CB8AC3E}">
        <p14:creationId xmlns:p14="http://schemas.microsoft.com/office/powerpoint/2010/main" val="34116116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438F15-9146-4CA8-ADFC-57B9171B2BC1}" type="datetimeFigureOut">
              <a:rPr lang="en-US" smtClean="0"/>
              <a:t>7/24/2025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17A848A-5D27-470D-B902-389920E887D9}" type="slidenum">
              <a:rPr lang="en-US" smtClean="0"/>
              <a:t>‹#›</a:t>
            </a:fld>
            <a:endParaRPr lang="en-US" dirty="0"/>
          </a:p>
        </p:txBody>
      </p:sp>
    </p:spTree>
    <p:extLst>
      <p:ext uri="{BB962C8B-B14F-4D97-AF65-F5344CB8AC3E}">
        <p14:creationId xmlns:p14="http://schemas.microsoft.com/office/powerpoint/2010/main" val="31343794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438F15-9146-4CA8-ADFC-57B9171B2BC1}" type="datetimeFigureOut">
              <a:rPr lang="en-US" smtClean="0"/>
              <a:t>7/24/2025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17A848A-5D27-470D-B902-389920E887D9}" type="slidenum">
              <a:rPr lang="en-US" smtClean="0"/>
              <a:t>‹#›</a:t>
            </a:fld>
            <a:endParaRPr lang="en-US" dirty="0"/>
          </a:p>
        </p:txBody>
      </p:sp>
    </p:spTree>
    <p:extLst>
      <p:ext uri="{BB962C8B-B14F-4D97-AF65-F5344CB8AC3E}">
        <p14:creationId xmlns:p14="http://schemas.microsoft.com/office/powerpoint/2010/main" val="29080374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1438F15-9146-4CA8-ADFC-57B9171B2BC1}" type="datetimeFigureOut">
              <a:rPr lang="en-US" smtClean="0"/>
              <a:t>7/24/2025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17A848A-5D27-470D-B902-389920E887D9}" type="slidenum">
              <a:rPr lang="en-US" smtClean="0"/>
              <a:t>‹#›</a:t>
            </a:fld>
            <a:endParaRPr lang="en-US" dirty="0"/>
          </a:p>
        </p:txBody>
      </p:sp>
    </p:spTree>
    <p:extLst>
      <p:ext uri="{BB962C8B-B14F-4D97-AF65-F5344CB8AC3E}">
        <p14:creationId xmlns:p14="http://schemas.microsoft.com/office/powerpoint/2010/main" val="9440169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1438F15-9146-4CA8-ADFC-57B9171B2BC1}" type="datetimeFigureOut">
              <a:rPr lang="en-US" smtClean="0"/>
              <a:t>7/24/2025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17A848A-5D27-470D-B902-389920E887D9}" type="slidenum">
              <a:rPr lang="en-US" smtClean="0"/>
              <a:t>‹#›</a:t>
            </a:fld>
            <a:endParaRPr lang="en-US" dirty="0"/>
          </a:p>
        </p:txBody>
      </p:sp>
    </p:spTree>
    <p:extLst>
      <p:ext uri="{BB962C8B-B14F-4D97-AF65-F5344CB8AC3E}">
        <p14:creationId xmlns:p14="http://schemas.microsoft.com/office/powerpoint/2010/main" val="42455138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1438F15-9146-4CA8-ADFC-57B9171B2BC1}" type="datetimeFigureOut">
              <a:rPr lang="en-US" smtClean="0"/>
              <a:t>7/24/2025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17A848A-5D27-470D-B902-389920E887D9}" type="slidenum">
              <a:rPr lang="en-US" smtClean="0"/>
              <a:t>‹#›</a:t>
            </a:fld>
            <a:endParaRPr lang="en-US" dirty="0"/>
          </a:p>
        </p:txBody>
      </p:sp>
    </p:spTree>
    <p:extLst>
      <p:ext uri="{BB962C8B-B14F-4D97-AF65-F5344CB8AC3E}">
        <p14:creationId xmlns:p14="http://schemas.microsoft.com/office/powerpoint/2010/main" val="33296596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1438F15-9146-4CA8-ADFC-57B9171B2BC1}" type="datetimeFigureOut">
              <a:rPr lang="en-US" smtClean="0"/>
              <a:t>7/24/2025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17A848A-5D27-470D-B902-389920E887D9}" type="slidenum">
              <a:rPr lang="en-US" smtClean="0"/>
              <a:t>‹#›</a:t>
            </a:fld>
            <a:endParaRPr lang="en-US" dirty="0"/>
          </a:p>
        </p:txBody>
      </p:sp>
    </p:spTree>
    <p:extLst>
      <p:ext uri="{BB962C8B-B14F-4D97-AF65-F5344CB8AC3E}">
        <p14:creationId xmlns:p14="http://schemas.microsoft.com/office/powerpoint/2010/main" val="8662363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438F15-9146-4CA8-ADFC-57B9171B2BC1}" type="datetimeFigureOut">
              <a:rPr lang="en-US" smtClean="0"/>
              <a:t>7/24/2025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17A848A-5D27-470D-B902-389920E887D9}" type="slidenum">
              <a:rPr lang="en-US" smtClean="0"/>
              <a:t>‹#›</a:t>
            </a:fld>
            <a:endParaRPr lang="en-US" dirty="0"/>
          </a:p>
        </p:txBody>
      </p:sp>
    </p:spTree>
    <p:extLst>
      <p:ext uri="{BB962C8B-B14F-4D97-AF65-F5344CB8AC3E}">
        <p14:creationId xmlns:p14="http://schemas.microsoft.com/office/powerpoint/2010/main" val="21670219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1438F15-9146-4CA8-ADFC-57B9171B2BC1}" type="datetimeFigureOut">
              <a:rPr lang="en-US" smtClean="0"/>
              <a:t>7/24/2025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17A848A-5D27-470D-B902-389920E887D9}" type="slidenum">
              <a:rPr lang="en-US" smtClean="0"/>
              <a:t>‹#›</a:t>
            </a:fld>
            <a:endParaRPr lang="en-US" dirty="0"/>
          </a:p>
        </p:txBody>
      </p:sp>
    </p:spTree>
    <p:extLst>
      <p:ext uri="{BB962C8B-B14F-4D97-AF65-F5344CB8AC3E}">
        <p14:creationId xmlns:p14="http://schemas.microsoft.com/office/powerpoint/2010/main" val="42567158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1438F15-9146-4CA8-ADFC-57B9171B2BC1}" type="datetimeFigureOut">
              <a:rPr lang="en-US" smtClean="0"/>
              <a:t>7/24/2025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17A848A-5D27-470D-B902-389920E887D9}" type="slidenum">
              <a:rPr lang="en-US" smtClean="0"/>
              <a:t>‹#›</a:t>
            </a:fld>
            <a:endParaRPr lang="en-US" dirty="0"/>
          </a:p>
        </p:txBody>
      </p:sp>
    </p:spTree>
    <p:extLst>
      <p:ext uri="{BB962C8B-B14F-4D97-AF65-F5344CB8AC3E}">
        <p14:creationId xmlns:p14="http://schemas.microsoft.com/office/powerpoint/2010/main" val="15523329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438F15-9146-4CA8-ADFC-57B9171B2BC1}" type="datetimeFigureOut">
              <a:rPr lang="en-US" smtClean="0"/>
              <a:t>7/24/2025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7A848A-5D27-470D-B902-389920E887D9}" type="slidenum">
              <a:rPr lang="en-US" smtClean="0"/>
              <a:t>‹#›</a:t>
            </a:fld>
            <a:endParaRPr lang="en-US" dirty="0"/>
          </a:p>
        </p:txBody>
      </p:sp>
    </p:spTree>
    <p:extLst>
      <p:ext uri="{BB962C8B-B14F-4D97-AF65-F5344CB8AC3E}">
        <p14:creationId xmlns:p14="http://schemas.microsoft.com/office/powerpoint/2010/main" val="388714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hyperlink" Target="https://spedsupport.tea.texas.gov/resource-library/texas-transition-and-employment-guide"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4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4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45.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4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4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4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4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8" Type="http://schemas.openxmlformats.org/officeDocument/2006/relationships/hyperlink" Target="https://spedsupport.tea.texas.gov/learning-library/standards-based-individualized-education-program-iep-process-training" TargetMode="External"/><Relationship Id="rId3" Type="http://schemas.openxmlformats.org/officeDocument/2006/relationships/hyperlink" Target="https://spedsupport.tea.texas.gov/" TargetMode="External"/><Relationship Id="rId7" Type="http://schemas.openxmlformats.org/officeDocument/2006/relationships/hyperlink" Target="https://tea.texas.gov/academics/special-student-populations/special-education/texas-dyslexia-handbook.pdf" TargetMode="External"/><Relationship Id="rId2" Type="http://schemas.openxmlformats.org/officeDocument/2006/relationships/hyperlink" Target="https://fw.esc18.net/display/Webforms/ESC18-FW-Landingpage.aspx" TargetMode="External"/><Relationship Id="rId1" Type="http://schemas.openxmlformats.org/officeDocument/2006/relationships/slideLayout" Target="../slideLayouts/slideLayout2.xml"/><Relationship Id="rId6" Type="http://schemas.openxmlformats.org/officeDocument/2006/relationships/hyperlink" Target="https://tea.texas.gov/texas-schools/health-safety-discipline/safe-and-supportive-schools" TargetMode="External"/><Relationship Id="rId5" Type="http://schemas.openxmlformats.org/officeDocument/2006/relationships/hyperlink" Target="https://texasprojectfirst.org/" TargetMode="External"/><Relationship Id="rId4" Type="http://schemas.openxmlformats.org/officeDocument/2006/relationships/hyperlink" Target="https://www.spedtex.org/" TargetMode="External"/><Relationship Id="rId9" Type="http://schemas.openxmlformats.org/officeDocument/2006/relationships/hyperlink" Target="https://spedsupport.tea.texas.gov/resource-library/technical-assistance-individualized-education-program-development"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55568" y="4672011"/>
            <a:ext cx="8545285" cy="830997"/>
          </a:xfrm>
          <a:prstGeom prst="rect">
            <a:avLst/>
          </a:prstGeom>
          <a:noFill/>
        </p:spPr>
        <p:txBody>
          <a:bodyPr wrap="square" rtlCol="0">
            <a:spAutoFit/>
          </a:bodyPr>
          <a:lstStyle/>
          <a:p>
            <a:pPr algn="ctr"/>
            <a:r>
              <a:rPr lang="en-US" sz="4800" b="1" dirty="0">
                <a:latin typeface="Bahnschrift Light Condensed" panose="020B0502040204020203" pitchFamily="34" charset="0"/>
              </a:rPr>
              <a:t>Empower Every Ability</a:t>
            </a:r>
          </a:p>
        </p:txBody>
      </p:sp>
      <p:pic>
        <p:nvPicPr>
          <p:cNvPr id="4" name="Content Placeholder 7">
            <a:extLst>
              <a:ext uri="{FF2B5EF4-FFF2-40B4-BE49-F238E27FC236}">
                <a16:creationId xmlns:a16="http://schemas.microsoft.com/office/drawing/2014/main" id="{DA0FC9C1-763F-400F-BAAF-AB57EFC2FB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1253" y="213415"/>
            <a:ext cx="8229600" cy="3959483"/>
          </a:xfrm>
          <a:prstGeom prst="rect">
            <a:avLst/>
          </a:prstGeom>
        </p:spPr>
      </p:pic>
      <p:pic>
        <p:nvPicPr>
          <p:cNvPr id="5" name="Picture 4">
            <a:extLst>
              <a:ext uri="{FF2B5EF4-FFF2-40B4-BE49-F238E27FC236}">
                <a16:creationId xmlns:a16="http://schemas.microsoft.com/office/drawing/2014/main" id="{393E84F9-154A-4883-8F3C-6ABD6A1631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2079" y="3091760"/>
            <a:ext cx="2857500" cy="3552825"/>
          </a:xfrm>
          <a:prstGeom prst="rect">
            <a:avLst/>
          </a:prstGeom>
        </p:spPr>
      </p:pic>
    </p:spTree>
    <p:extLst>
      <p:ext uri="{BB962C8B-B14F-4D97-AF65-F5344CB8AC3E}">
        <p14:creationId xmlns:p14="http://schemas.microsoft.com/office/powerpoint/2010/main" val="37320555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pattFill prst="pct10">
          <a:fgClr>
            <a:schemeClr val="accent6">
              <a:lumMod val="40000"/>
              <a:lumOff val="60000"/>
            </a:schemeClr>
          </a:fgClr>
          <a:bgClr>
            <a:schemeClr val="bg1"/>
          </a:bgClr>
        </a:patt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5F9663A-3A5A-4591-A431-4F4EC79F866A}"/>
              </a:ext>
            </a:extLst>
          </p:cNvPr>
          <p:cNvSpPr/>
          <p:nvPr/>
        </p:nvSpPr>
        <p:spPr>
          <a:xfrm>
            <a:off x="697117" y="461727"/>
            <a:ext cx="9632887" cy="4647426"/>
          </a:xfrm>
          <a:prstGeom prst="rect">
            <a:avLst/>
          </a:prstGeom>
        </p:spPr>
        <p:txBody>
          <a:bodyPr wrap="square">
            <a:spAutoFit/>
          </a:bodyPr>
          <a:lstStyle/>
          <a:p>
            <a:r>
              <a:rPr lang="en-US" sz="4400" b="1" dirty="0"/>
              <a:t>Key Elements of Child Find</a:t>
            </a:r>
          </a:p>
          <a:p>
            <a:endParaRPr lang="en-US" sz="2800" b="1" dirty="0"/>
          </a:p>
          <a:p>
            <a:pPr marL="285750" indent="-285750">
              <a:buFont typeface="Arial" panose="020B0604020202020204" pitchFamily="34" charset="0"/>
              <a:buChar char="•"/>
            </a:pPr>
            <a:r>
              <a:rPr lang="en-US" sz="2800" dirty="0"/>
              <a:t>Any child between the ages of 3 and 21 suspected of having a disability and in need of special education and related services (including dyslexia)</a:t>
            </a:r>
          </a:p>
          <a:p>
            <a:pPr marL="285750" indent="-285750">
              <a:buFont typeface="Arial" panose="020B0604020202020204" pitchFamily="34" charset="0"/>
              <a:buChar char="•"/>
            </a:pPr>
            <a:r>
              <a:rPr lang="en-US" sz="2800" dirty="0"/>
              <a:t>Includes students enrolled in private schools or homeschooled</a:t>
            </a:r>
          </a:p>
          <a:p>
            <a:pPr marL="285750" indent="-285750">
              <a:buFont typeface="Arial" panose="020B0604020202020204" pitchFamily="34" charset="0"/>
              <a:buChar char="•"/>
            </a:pPr>
            <a:r>
              <a:rPr lang="en-US" sz="2800" dirty="0"/>
              <a:t>Includes students who are homeless, and/or wards of state</a:t>
            </a:r>
          </a:p>
          <a:p>
            <a:pPr marL="285750" indent="-285750">
              <a:buFont typeface="Arial" panose="020B0604020202020204" pitchFamily="34" charset="0"/>
              <a:buChar char="•"/>
            </a:pPr>
            <a:r>
              <a:rPr lang="en-US" sz="2800" dirty="0"/>
              <a:t>Anyone can initiate a child find request</a:t>
            </a:r>
          </a:p>
          <a:p>
            <a:pPr marL="285750" indent="-285750">
              <a:buFont typeface="Arial" panose="020B0604020202020204" pitchFamily="34" charset="0"/>
              <a:buChar char="•"/>
            </a:pPr>
            <a:r>
              <a:rPr lang="en-US" sz="2800" dirty="0"/>
              <a:t>Parents/Guardians &amp; Adult Students are protected by due process when the Child Find duty is not executed correctly</a:t>
            </a:r>
          </a:p>
        </p:txBody>
      </p:sp>
    </p:spTree>
    <p:extLst>
      <p:ext uri="{BB962C8B-B14F-4D97-AF65-F5344CB8AC3E}">
        <p14:creationId xmlns:p14="http://schemas.microsoft.com/office/powerpoint/2010/main" val="2532532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CCDAF8-CBBE-4A86-A884-3EABB3B68FFD}"/>
              </a:ext>
            </a:extLst>
          </p:cNvPr>
          <p:cNvSpPr>
            <a:spLocks noGrp="1"/>
          </p:cNvSpPr>
          <p:nvPr>
            <p:ph type="title"/>
          </p:nvPr>
        </p:nvSpPr>
        <p:spPr/>
        <p:txBody>
          <a:bodyPr/>
          <a:lstStyle/>
          <a:p>
            <a:r>
              <a:rPr lang="en-US" b="1" dirty="0">
                <a:latin typeface="+mn-lt"/>
              </a:rPr>
              <a:t>Child Find</a:t>
            </a:r>
          </a:p>
        </p:txBody>
      </p:sp>
      <p:sp>
        <p:nvSpPr>
          <p:cNvPr id="3" name="Content Placeholder 2">
            <a:extLst>
              <a:ext uri="{FF2B5EF4-FFF2-40B4-BE49-F238E27FC236}">
                <a16:creationId xmlns:a16="http://schemas.microsoft.com/office/drawing/2014/main" id="{0EE35081-FA8C-4240-BCB8-B1DB5089C058}"/>
              </a:ext>
            </a:extLst>
          </p:cNvPr>
          <p:cNvSpPr>
            <a:spLocks noGrp="1"/>
          </p:cNvSpPr>
          <p:nvPr>
            <p:ph idx="1"/>
          </p:nvPr>
        </p:nvSpPr>
        <p:spPr/>
        <p:txBody>
          <a:bodyPr/>
          <a:lstStyle/>
          <a:p>
            <a:r>
              <a:rPr lang="en-US" dirty="0"/>
              <a:t>If a parent submits a written or verbal request for a full and individual initial evaluation (FIIE), the LEA must respond to the request not later than 15 school days from the date the request is received by providing the parent with prior written notice (PWN), a copy of the Notice of Procedural Safeguards, and the opportunity to give written consent for the evaluation. Or the LEA must provide the parent with PWN refusing the evaluation and a copy of the Notice of Procedural Safeguards.</a:t>
            </a:r>
          </a:p>
        </p:txBody>
      </p:sp>
    </p:spTree>
    <p:extLst>
      <p:ext uri="{BB962C8B-B14F-4D97-AF65-F5344CB8AC3E}">
        <p14:creationId xmlns:p14="http://schemas.microsoft.com/office/powerpoint/2010/main" val="38226826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485C7-D8A2-498A-AC76-07E02C20DE54}"/>
              </a:ext>
            </a:extLst>
          </p:cNvPr>
          <p:cNvSpPr>
            <a:spLocks noGrp="1"/>
          </p:cNvSpPr>
          <p:nvPr>
            <p:ph type="title"/>
          </p:nvPr>
        </p:nvSpPr>
        <p:spPr>
          <a:xfrm>
            <a:off x="838200" y="-12811"/>
            <a:ext cx="10515600" cy="1325563"/>
          </a:xfrm>
        </p:spPr>
        <p:txBody>
          <a:bodyPr/>
          <a:lstStyle/>
          <a:p>
            <a:r>
              <a:rPr lang="en-US" b="1" dirty="0">
                <a:latin typeface="+mn-lt"/>
              </a:rPr>
              <a:t>Dyslexia </a:t>
            </a:r>
          </a:p>
        </p:txBody>
      </p:sp>
      <p:sp>
        <p:nvSpPr>
          <p:cNvPr id="3" name="Content Placeholder 2">
            <a:extLst>
              <a:ext uri="{FF2B5EF4-FFF2-40B4-BE49-F238E27FC236}">
                <a16:creationId xmlns:a16="http://schemas.microsoft.com/office/drawing/2014/main" id="{228FDFD0-B14C-4FA5-8D66-F03CF0EFF4DD}"/>
              </a:ext>
            </a:extLst>
          </p:cNvPr>
          <p:cNvSpPr>
            <a:spLocks noGrp="1"/>
          </p:cNvSpPr>
          <p:nvPr>
            <p:ph idx="1"/>
          </p:nvPr>
        </p:nvSpPr>
        <p:spPr>
          <a:xfrm>
            <a:off x="838200" y="1312752"/>
            <a:ext cx="5778700" cy="5305331"/>
          </a:xfrm>
        </p:spPr>
        <p:txBody>
          <a:bodyPr>
            <a:normAutofit/>
          </a:bodyPr>
          <a:lstStyle/>
          <a:p>
            <a:r>
              <a:rPr lang="en-US" dirty="0"/>
              <a:t>Dyslexia is a specific learning disability. Therefore, the evaluation/identification of dyslexia is treated the same way as other IDEA eligible disability categories in terms of the referral process.</a:t>
            </a:r>
          </a:p>
          <a:p>
            <a:r>
              <a:rPr lang="en-US" dirty="0"/>
              <a:t> Anytime the LEA suspects or has reason to suspect that a student has dyslexia or a related disorder, and needs services, the LEA must seek parental consent for a full individual and initial evaluation (FIIE) under the IDEA. </a:t>
            </a:r>
          </a:p>
          <a:p>
            <a:endParaRPr lang="en-US" dirty="0"/>
          </a:p>
        </p:txBody>
      </p:sp>
      <p:pic>
        <p:nvPicPr>
          <p:cNvPr id="4" name="Picture 3">
            <a:extLst>
              <a:ext uri="{FF2B5EF4-FFF2-40B4-BE49-F238E27FC236}">
                <a16:creationId xmlns:a16="http://schemas.microsoft.com/office/drawing/2014/main" id="{A9A202EF-7278-427A-86F1-5D226C6104A8}"/>
              </a:ext>
            </a:extLst>
          </p:cNvPr>
          <p:cNvPicPr>
            <a:picLocks noChangeAspect="1"/>
          </p:cNvPicPr>
          <p:nvPr/>
        </p:nvPicPr>
        <p:blipFill>
          <a:blip r:embed="rId3"/>
          <a:stretch>
            <a:fillRect/>
          </a:stretch>
        </p:blipFill>
        <p:spPr>
          <a:xfrm>
            <a:off x="6733413" y="1068309"/>
            <a:ext cx="5458587" cy="4344006"/>
          </a:xfrm>
          <a:prstGeom prst="rect">
            <a:avLst/>
          </a:prstGeom>
        </p:spPr>
      </p:pic>
    </p:spTree>
    <p:extLst>
      <p:ext uri="{BB962C8B-B14F-4D97-AF65-F5344CB8AC3E}">
        <p14:creationId xmlns:p14="http://schemas.microsoft.com/office/powerpoint/2010/main" val="32471814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pattFill prst="pct10">
          <a:fgClr>
            <a:srgbClr val="7030A0"/>
          </a:fgClr>
          <a:bgClr>
            <a:schemeClr val="bg1"/>
          </a:bgClr>
        </a:pattFill>
        <a:effectLst/>
      </p:bgPr>
    </p:bg>
    <p:spTree>
      <p:nvGrpSpPr>
        <p:cNvPr id="1" name=""/>
        <p:cNvGrpSpPr/>
        <p:nvPr/>
      </p:nvGrpSpPr>
      <p:grpSpPr>
        <a:xfrm>
          <a:off x="0" y="0"/>
          <a:ext cx="0" cy="0"/>
          <a:chOff x="0" y="0"/>
          <a:chExt cx="0" cy="0"/>
        </a:xfrm>
      </p:grpSpPr>
      <p:sp>
        <p:nvSpPr>
          <p:cNvPr id="2" name="TextBox 1"/>
          <p:cNvSpPr txBox="1"/>
          <p:nvPr/>
        </p:nvSpPr>
        <p:spPr>
          <a:xfrm>
            <a:off x="629265" y="1113008"/>
            <a:ext cx="9039836" cy="830997"/>
          </a:xfrm>
          <a:prstGeom prst="rect">
            <a:avLst/>
          </a:prstGeom>
          <a:noFill/>
        </p:spPr>
        <p:txBody>
          <a:bodyPr wrap="square" rtlCol="0">
            <a:spAutoFit/>
          </a:bodyPr>
          <a:lstStyle/>
          <a:p>
            <a:pPr algn="r"/>
            <a:r>
              <a:rPr lang="en-US" sz="4800" b="1" dirty="0"/>
              <a:t>Conduct an Evaluation (FIE)</a:t>
            </a:r>
          </a:p>
        </p:txBody>
      </p:sp>
      <p:sp>
        <p:nvSpPr>
          <p:cNvPr id="3" name="TextBox 2"/>
          <p:cNvSpPr txBox="1"/>
          <p:nvPr/>
        </p:nvSpPr>
        <p:spPr>
          <a:xfrm>
            <a:off x="334297" y="3126658"/>
            <a:ext cx="11238271" cy="3970318"/>
          </a:xfrm>
          <a:prstGeom prst="rect">
            <a:avLst/>
          </a:prstGeom>
          <a:noFill/>
        </p:spPr>
        <p:txBody>
          <a:bodyPr wrap="square" rtlCol="0">
            <a:spAutoFit/>
          </a:bodyPr>
          <a:lstStyle/>
          <a:p>
            <a:r>
              <a:rPr lang="en-US" sz="2800" dirty="0"/>
              <a:t>AU – Autistic				OI – Orthopedic Impairment</a:t>
            </a:r>
          </a:p>
          <a:p>
            <a:r>
              <a:rPr lang="en-US" sz="2800" dirty="0"/>
              <a:t>DB – Deaf/Blind				OHI – Other Health Impairment</a:t>
            </a:r>
          </a:p>
          <a:p>
            <a:r>
              <a:rPr lang="en-US" sz="2800" dirty="0"/>
              <a:t>DHH – Deaf/Hard of Hearing		SLD – Specific Learning Disability</a:t>
            </a:r>
          </a:p>
          <a:p>
            <a:r>
              <a:rPr lang="en-US" sz="2800" dirty="0"/>
              <a:t>Dyslexia or Related Disorders                SI – Speech Impairment</a:t>
            </a:r>
          </a:p>
          <a:p>
            <a:r>
              <a:rPr lang="en-US" sz="2800" dirty="0"/>
              <a:t>ED – Emotional </a:t>
            </a:r>
            <a:r>
              <a:rPr lang="en-US" sz="2800" u="sng" dirty="0"/>
              <a:t>Disability</a:t>
            </a:r>
            <a:r>
              <a:rPr lang="en-US" sz="2800" dirty="0"/>
              <a:t>		           TBI – Traumatic Brain Injury</a:t>
            </a:r>
          </a:p>
          <a:p>
            <a:r>
              <a:rPr lang="en-US" sz="2800" dirty="0"/>
              <a:t>ID – Intellectual Disability		VI – Visual Impairment</a:t>
            </a:r>
          </a:p>
          <a:p>
            <a:r>
              <a:rPr lang="en-US" sz="2800" dirty="0"/>
              <a:t>MD – Multiple Disabilities		</a:t>
            </a:r>
            <a:endParaRPr lang="en-US" sz="2400" u="sng" dirty="0"/>
          </a:p>
          <a:p>
            <a:r>
              <a:rPr lang="en-US" sz="2800"/>
              <a:t>NCEC – changing to </a:t>
            </a:r>
            <a:r>
              <a:rPr lang="en-US" sz="2400" u="sng"/>
              <a:t>Developmental Delay</a:t>
            </a:r>
            <a:r>
              <a:rPr lang="en-US" sz="2800"/>
              <a:t>(ages 3-9)</a:t>
            </a:r>
          </a:p>
          <a:p>
            <a:endParaRPr lang="en-US" sz="2800" dirty="0"/>
          </a:p>
        </p:txBody>
      </p:sp>
    </p:spTree>
    <p:extLst>
      <p:ext uri="{BB962C8B-B14F-4D97-AF65-F5344CB8AC3E}">
        <p14:creationId xmlns:p14="http://schemas.microsoft.com/office/powerpoint/2010/main" val="6519265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pattFill prst="dashHorz">
          <a:fgClr>
            <a:schemeClr val="accent2">
              <a:lumMod val="40000"/>
              <a:lumOff val="60000"/>
            </a:schemeClr>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B1ADA-6844-490C-9C4D-C509969EE521}"/>
              </a:ext>
            </a:extLst>
          </p:cNvPr>
          <p:cNvSpPr>
            <a:spLocks noGrp="1"/>
          </p:cNvSpPr>
          <p:nvPr>
            <p:ph type="title"/>
          </p:nvPr>
        </p:nvSpPr>
        <p:spPr/>
        <p:txBody>
          <a:bodyPr/>
          <a:lstStyle/>
          <a:p>
            <a:r>
              <a:rPr lang="en-US" b="1" dirty="0">
                <a:latin typeface="+mn-lt"/>
              </a:rPr>
              <a:t>ARD Meeting is Scheduled and Eligibility is Decided</a:t>
            </a:r>
          </a:p>
        </p:txBody>
      </p:sp>
      <p:sp>
        <p:nvSpPr>
          <p:cNvPr id="3" name="Content Placeholder 2">
            <a:extLst>
              <a:ext uri="{FF2B5EF4-FFF2-40B4-BE49-F238E27FC236}">
                <a16:creationId xmlns:a16="http://schemas.microsoft.com/office/drawing/2014/main" id="{F921F629-469C-4389-ACFA-459EF611C553}"/>
              </a:ext>
            </a:extLst>
          </p:cNvPr>
          <p:cNvSpPr>
            <a:spLocks noGrp="1"/>
          </p:cNvSpPr>
          <p:nvPr>
            <p:ph idx="1"/>
          </p:nvPr>
        </p:nvSpPr>
        <p:spPr/>
        <p:txBody>
          <a:bodyPr/>
          <a:lstStyle/>
          <a:p>
            <a:r>
              <a:rPr lang="en-US" dirty="0"/>
              <a:t>Within 30 calendar days from the date of the completion of the initial evaluation report.</a:t>
            </a:r>
          </a:p>
          <a:p>
            <a:r>
              <a:rPr lang="en-US" dirty="0"/>
              <a:t>If the 30th day falls during the summer and school is not in session, the student’s ARD committee has until the 15</a:t>
            </a:r>
            <a:r>
              <a:rPr lang="en-US" baseline="30000" dirty="0"/>
              <a:t>th</a:t>
            </a:r>
            <a:r>
              <a:rPr lang="en-US" dirty="0"/>
              <a:t>  day of classes in the fall to finalize decisions concerning the student’s initial eligibility determination, IEP, and placement.</a:t>
            </a:r>
          </a:p>
        </p:txBody>
      </p:sp>
    </p:spTree>
    <p:extLst>
      <p:ext uri="{BB962C8B-B14F-4D97-AF65-F5344CB8AC3E}">
        <p14:creationId xmlns:p14="http://schemas.microsoft.com/office/powerpoint/2010/main" val="8601364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7792F-5D88-4B9D-878D-36420FB9AD1E}"/>
              </a:ext>
            </a:extLst>
          </p:cNvPr>
          <p:cNvSpPr>
            <a:spLocks noGrp="1"/>
          </p:cNvSpPr>
          <p:nvPr>
            <p:ph type="title"/>
          </p:nvPr>
        </p:nvSpPr>
        <p:spPr/>
        <p:txBody>
          <a:bodyPr/>
          <a:lstStyle/>
          <a:p>
            <a:r>
              <a:rPr lang="en-US" b="1" dirty="0">
                <a:latin typeface="+mn-lt"/>
              </a:rPr>
              <a:t>ARD Committee Meeting Agenda</a:t>
            </a:r>
          </a:p>
        </p:txBody>
      </p:sp>
      <p:sp>
        <p:nvSpPr>
          <p:cNvPr id="3" name="Content Placeholder 2">
            <a:extLst>
              <a:ext uri="{FF2B5EF4-FFF2-40B4-BE49-F238E27FC236}">
                <a16:creationId xmlns:a16="http://schemas.microsoft.com/office/drawing/2014/main" id="{EA24F221-2279-4607-BC72-5FFED6C27DA2}"/>
              </a:ext>
            </a:extLst>
          </p:cNvPr>
          <p:cNvSpPr>
            <a:spLocks noGrp="1"/>
          </p:cNvSpPr>
          <p:nvPr>
            <p:ph idx="1"/>
          </p:nvPr>
        </p:nvSpPr>
        <p:spPr/>
        <p:txBody>
          <a:bodyPr>
            <a:normAutofit/>
          </a:bodyPr>
          <a:lstStyle/>
          <a:p>
            <a:r>
              <a:rPr lang="en-US" b="1" dirty="0"/>
              <a:t>Introduction and statement of purpose</a:t>
            </a:r>
          </a:p>
          <a:p>
            <a:pPr lvl="1"/>
            <a:r>
              <a:rPr lang="en-US" sz="2800" b="1" dirty="0"/>
              <a:t>Admission</a:t>
            </a:r>
          </a:p>
          <a:p>
            <a:pPr lvl="1"/>
            <a:r>
              <a:rPr lang="en-US" sz="2800" b="1" dirty="0"/>
              <a:t>Review</a:t>
            </a:r>
          </a:p>
          <a:p>
            <a:pPr lvl="1"/>
            <a:r>
              <a:rPr lang="en-US" sz="2800" b="1" dirty="0"/>
              <a:t>Dismissal</a:t>
            </a:r>
          </a:p>
          <a:p>
            <a:r>
              <a:rPr lang="en-US" b="1" dirty="0"/>
              <a:t>Review assessment data</a:t>
            </a:r>
          </a:p>
          <a:p>
            <a:pPr lvl="1"/>
            <a:r>
              <a:rPr lang="en-US" sz="2800" b="1" dirty="0"/>
              <a:t>Information from parents</a:t>
            </a:r>
          </a:p>
          <a:p>
            <a:pPr lvl="1"/>
            <a:r>
              <a:rPr lang="en-US" sz="2800" b="1" dirty="0"/>
              <a:t>Information from school personnel</a:t>
            </a:r>
          </a:p>
          <a:p>
            <a:pPr lvl="1"/>
            <a:r>
              <a:rPr lang="en-US" sz="2800" b="1" dirty="0"/>
              <a:t>Information from other sources</a:t>
            </a:r>
          </a:p>
          <a:p>
            <a:pPr lvl="1"/>
            <a:r>
              <a:rPr lang="en-US" sz="2800" b="1" dirty="0"/>
              <a:t>Determination of the student’s eligibility</a:t>
            </a:r>
          </a:p>
          <a:p>
            <a:endParaRPr lang="en-US" dirty="0"/>
          </a:p>
        </p:txBody>
      </p:sp>
    </p:spTree>
    <p:extLst>
      <p:ext uri="{BB962C8B-B14F-4D97-AF65-F5344CB8AC3E}">
        <p14:creationId xmlns:p14="http://schemas.microsoft.com/office/powerpoint/2010/main" val="10917986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82F62-6DE0-4238-B67A-DF9A10AED49D}"/>
              </a:ext>
            </a:extLst>
          </p:cNvPr>
          <p:cNvSpPr>
            <a:spLocks noGrp="1"/>
          </p:cNvSpPr>
          <p:nvPr>
            <p:ph type="title"/>
          </p:nvPr>
        </p:nvSpPr>
        <p:spPr>
          <a:xfrm>
            <a:off x="838200" y="-172016"/>
            <a:ext cx="10515600" cy="1325563"/>
          </a:xfrm>
        </p:spPr>
        <p:txBody>
          <a:bodyPr/>
          <a:lstStyle/>
          <a:p>
            <a:r>
              <a:rPr lang="en-US" b="1" dirty="0">
                <a:latin typeface="+mn-lt"/>
              </a:rPr>
              <a:t>ARD Committee Meeting Agenda</a:t>
            </a:r>
            <a:endParaRPr lang="en-US" dirty="0">
              <a:latin typeface="+mn-lt"/>
            </a:endParaRPr>
          </a:p>
        </p:txBody>
      </p:sp>
      <p:sp>
        <p:nvSpPr>
          <p:cNvPr id="3" name="Content Placeholder 2">
            <a:extLst>
              <a:ext uri="{FF2B5EF4-FFF2-40B4-BE49-F238E27FC236}">
                <a16:creationId xmlns:a16="http://schemas.microsoft.com/office/drawing/2014/main" id="{2ACEB621-F846-4E84-8979-12378005F5B1}"/>
              </a:ext>
            </a:extLst>
          </p:cNvPr>
          <p:cNvSpPr>
            <a:spLocks noGrp="1"/>
          </p:cNvSpPr>
          <p:nvPr>
            <p:ph idx="1"/>
          </p:nvPr>
        </p:nvSpPr>
        <p:spPr>
          <a:xfrm>
            <a:off x="838200" y="778598"/>
            <a:ext cx="10515600" cy="5875699"/>
          </a:xfrm>
        </p:spPr>
        <p:txBody>
          <a:bodyPr>
            <a:normAutofit fontScale="92500" lnSpcReduction="10000"/>
          </a:bodyPr>
          <a:lstStyle/>
          <a:p>
            <a:pPr lvl="1"/>
            <a:r>
              <a:rPr lang="en-US" b="1" dirty="0"/>
              <a:t>Needs/Development of IEP</a:t>
            </a:r>
          </a:p>
          <a:p>
            <a:pPr lvl="2"/>
            <a:r>
              <a:rPr lang="en-US" sz="2400" b="1" dirty="0"/>
              <a:t>Review previous year IEP objectives</a:t>
            </a:r>
          </a:p>
          <a:p>
            <a:pPr lvl="2"/>
            <a:r>
              <a:rPr lang="en-US" sz="2400" b="1" dirty="0"/>
              <a:t>Competencies</a:t>
            </a:r>
          </a:p>
          <a:p>
            <a:pPr lvl="3"/>
            <a:r>
              <a:rPr lang="en-US" sz="2400" b="1" dirty="0"/>
              <a:t>Physical</a:t>
            </a:r>
          </a:p>
          <a:p>
            <a:pPr lvl="3"/>
            <a:r>
              <a:rPr lang="en-US" sz="2400" b="1" dirty="0"/>
              <a:t>Behavioral</a:t>
            </a:r>
          </a:p>
          <a:p>
            <a:pPr lvl="3"/>
            <a:r>
              <a:rPr lang="en-US" sz="2400" b="1" dirty="0"/>
              <a:t>Prevocational	</a:t>
            </a:r>
          </a:p>
          <a:p>
            <a:pPr lvl="3"/>
            <a:r>
              <a:rPr lang="en-US" sz="2400" b="1" dirty="0"/>
              <a:t>Academic/Development</a:t>
            </a:r>
          </a:p>
          <a:p>
            <a:pPr lvl="2"/>
            <a:r>
              <a:rPr lang="en-US" sz="2400" b="1" dirty="0"/>
              <a:t>Summarize Needs</a:t>
            </a:r>
          </a:p>
          <a:p>
            <a:pPr lvl="2"/>
            <a:r>
              <a:rPr lang="en-US" sz="2400" b="1" dirty="0"/>
              <a:t>Write/approve new objectives</a:t>
            </a:r>
          </a:p>
          <a:p>
            <a:pPr lvl="2"/>
            <a:r>
              <a:rPr lang="en-US" sz="2400" b="1" dirty="0"/>
              <a:t>Schedule of services</a:t>
            </a:r>
          </a:p>
          <a:p>
            <a:pPr lvl="2"/>
            <a:r>
              <a:rPr lang="en-US" sz="2400" b="1" dirty="0"/>
              <a:t>Related services</a:t>
            </a:r>
          </a:p>
          <a:p>
            <a:pPr lvl="2"/>
            <a:r>
              <a:rPr lang="en-US" sz="2400" b="1" dirty="0"/>
              <a:t>State mandated testing and other required  testing</a:t>
            </a:r>
          </a:p>
          <a:p>
            <a:pPr lvl="1"/>
            <a:r>
              <a:rPr lang="en-US" b="1" dirty="0"/>
              <a:t>Determination of placement</a:t>
            </a:r>
          </a:p>
          <a:p>
            <a:pPr lvl="1"/>
            <a:r>
              <a:rPr lang="en-US" b="1" dirty="0"/>
              <a:t>Justifications</a:t>
            </a:r>
          </a:p>
          <a:p>
            <a:pPr lvl="1"/>
            <a:r>
              <a:rPr lang="en-US" b="1" dirty="0"/>
              <a:t>Assurances - Procedural Safeguards</a:t>
            </a:r>
          </a:p>
          <a:p>
            <a:pPr lvl="1"/>
            <a:r>
              <a:rPr lang="en-US" b="1" dirty="0"/>
              <a:t>Closing statements and signatures</a:t>
            </a:r>
          </a:p>
          <a:p>
            <a:pPr lvl="1"/>
            <a:r>
              <a:rPr lang="en-US" b="1" dirty="0"/>
              <a:t>Adjourn</a:t>
            </a:r>
          </a:p>
          <a:p>
            <a:endParaRPr lang="en-US" dirty="0"/>
          </a:p>
        </p:txBody>
      </p:sp>
    </p:spTree>
    <p:extLst>
      <p:ext uri="{BB962C8B-B14F-4D97-AF65-F5344CB8AC3E}">
        <p14:creationId xmlns:p14="http://schemas.microsoft.com/office/powerpoint/2010/main" val="41218412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6BADC0-304F-487B-AA1E-679B367F902F}"/>
              </a:ext>
            </a:extLst>
          </p:cNvPr>
          <p:cNvSpPr>
            <a:spLocks noGrp="1"/>
          </p:cNvSpPr>
          <p:nvPr>
            <p:ph idx="1"/>
          </p:nvPr>
        </p:nvSpPr>
        <p:spPr>
          <a:xfrm>
            <a:off x="838200" y="1403287"/>
            <a:ext cx="10515600" cy="5089588"/>
          </a:xfrm>
        </p:spPr>
        <p:txBody>
          <a:bodyPr/>
          <a:lstStyle/>
          <a:p>
            <a:r>
              <a:rPr lang="en-US" dirty="0"/>
              <a:t>Transition services must be in place on or before the student’s fourteenth birthday. </a:t>
            </a:r>
          </a:p>
          <a:p>
            <a:r>
              <a:rPr lang="en-US" dirty="0"/>
              <a:t>Postsecondary goals </a:t>
            </a:r>
          </a:p>
          <a:p>
            <a:r>
              <a:rPr lang="en-US" dirty="0"/>
              <a:t>CTE representative will be invited to annual meetings</a:t>
            </a:r>
          </a:p>
          <a:p>
            <a:r>
              <a:rPr lang="en-US" dirty="0"/>
              <a:t>Outside agencies invited with consent </a:t>
            </a:r>
          </a:p>
          <a:p>
            <a:r>
              <a:rPr lang="en-US" dirty="0"/>
              <a:t>Texas Transition and Employment Guide on the district website. </a:t>
            </a:r>
          </a:p>
          <a:p>
            <a:pPr marL="0" indent="0">
              <a:buNone/>
            </a:pPr>
            <a:r>
              <a:rPr lang="en-US" dirty="0">
                <a:hlinkClick r:id="rId2"/>
              </a:rPr>
              <a:t>https://spedsupport.tea.texas.gov/resource-library/texas-transition-and-employment-guide</a:t>
            </a:r>
            <a:r>
              <a:rPr lang="en-US" dirty="0"/>
              <a:t> </a:t>
            </a:r>
          </a:p>
          <a:p>
            <a:r>
              <a:rPr lang="en-US" dirty="0"/>
              <a:t>Personal Graduation Plan</a:t>
            </a:r>
          </a:p>
        </p:txBody>
      </p:sp>
      <p:sp>
        <p:nvSpPr>
          <p:cNvPr id="9" name="Title 8">
            <a:extLst>
              <a:ext uri="{FF2B5EF4-FFF2-40B4-BE49-F238E27FC236}">
                <a16:creationId xmlns:a16="http://schemas.microsoft.com/office/drawing/2014/main" id="{3DBCCC59-E841-47EE-B751-0BB907D8FD8F}"/>
              </a:ext>
            </a:extLst>
          </p:cNvPr>
          <p:cNvSpPr>
            <a:spLocks noGrp="1"/>
          </p:cNvSpPr>
          <p:nvPr>
            <p:ph type="title"/>
          </p:nvPr>
        </p:nvSpPr>
        <p:spPr>
          <a:xfrm>
            <a:off x="838200" y="365126"/>
            <a:ext cx="10515600" cy="1137750"/>
          </a:xfrm>
        </p:spPr>
        <p:txBody>
          <a:bodyPr/>
          <a:lstStyle/>
          <a:p>
            <a:r>
              <a:rPr lang="en-US" b="1" dirty="0">
                <a:latin typeface="+mn-lt"/>
              </a:rPr>
              <a:t>Transition/Graduation </a:t>
            </a:r>
          </a:p>
        </p:txBody>
      </p:sp>
    </p:spTree>
    <p:extLst>
      <p:ext uri="{BB962C8B-B14F-4D97-AF65-F5344CB8AC3E}">
        <p14:creationId xmlns:p14="http://schemas.microsoft.com/office/powerpoint/2010/main" val="9158574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pattFill prst="dashHorz">
          <a:fgClr>
            <a:srgbClr val="FF0000"/>
          </a:fgClr>
          <a:bgClr>
            <a:schemeClr val="bg1"/>
          </a:bgClr>
        </a:pattFill>
        <a:effectLst/>
      </p:bgPr>
    </p:bg>
    <p:spTree>
      <p:nvGrpSpPr>
        <p:cNvPr id="1" name=""/>
        <p:cNvGrpSpPr/>
        <p:nvPr/>
      </p:nvGrpSpPr>
      <p:grpSpPr>
        <a:xfrm>
          <a:off x="0" y="0"/>
          <a:ext cx="0" cy="0"/>
          <a:chOff x="0" y="0"/>
          <a:chExt cx="0" cy="0"/>
        </a:xfrm>
      </p:grpSpPr>
      <p:sp>
        <p:nvSpPr>
          <p:cNvPr id="2" name="TextBox 1"/>
          <p:cNvSpPr txBox="1"/>
          <p:nvPr/>
        </p:nvSpPr>
        <p:spPr>
          <a:xfrm>
            <a:off x="462115" y="540774"/>
            <a:ext cx="11395587" cy="1569660"/>
          </a:xfrm>
          <a:prstGeom prst="rect">
            <a:avLst/>
          </a:prstGeom>
          <a:noFill/>
        </p:spPr>
        <p:txBody>
          <a:bodyPr wrap="square" rtlCol="0">
            <a:spAutoFit/>
          </a:bodyPr>
          <a:lstStyle/>
          <a:p>
            <a:pPr algn="ctr"/>
            <a:r>
              <a:rPr lang="en-US" sz="4800" b="1" dirty="0"/>
              <a:t>A Free and Appropriate Public Education  (FAPE)</a:t>
            </a:r>
          </a:p>
        </p:txBody>
      </p:sp>
      <p:sp>
        <p:nvSpPr>
          <p:cNvPr id="3" name="TextBox 2"/>
          <p:cNvSpPr txBox="1"/>
          <p:nvPr/>
        </p:nvSpPr>
        <p:spPr>
          <a:xfrm>
            <a:off x="1273276" y="2255577"/>
            <a:ext cx="9773264" cy="1938992"/>
          </a:xfrm>
          <a:prstGeom prst="rect">
            <a:avLst/>
          </a:prstGeom>
          <a:noFill/>
        </p:spPr>
        <p:txBody>
          <a:bodyPr wrap="square" rtlCol="0">
            <a:spAutoFit/>
          </a:bodyPr>
          <a:lstStyle/>
          <a:p>
            <a:pPr algn="ctr"/>
            <a:r>
              <a:rPr lang="en-US" sz="4000" dirty="0"/>
              <a:t>Students receive individualized specialized supports and services based on their disabilities and educational/social needs. (IEP)</a:t>
            </a:r>
          </a:p>
        </p:txBody>
      </p:sp>
    </p:spTree>
    <p:extLst>
      <p:ext uri="{BB962C8B-B14F-4D97-AF65-F5344CB8AC3E}">
        <p14:creationId xmlns:p14="http://schemas.microsoft.com/office/powerpoint/2010/main" val="24687680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pattFill prst="dashVert">
          <a:fgClr>
            <a:schemeClr val="accent4">
              <a:lumMod val="40000"/>
              <a:lumOff val="60000"/>
            </a:schemeClr>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CA8DA-BDD7-4513-A678-A349E92FC274}"/>
              </a:ext>
            </a:extLst>
          </p:cNvPr>
          <p:cNvSpPr>
            <a:spLocks noGrp="1"/>
          </p:cNvSpPr>
          <p:nvPr>
            <p:ph type="title"/>
          </p:nvPr>
        </p:nvSpPr>
        <p:spPr>
          <a:xfrm>
            <a:off x="977774" y="365126"/>
            <a:ext cx="10376026" cy="1137750"/>
          </a:xfrm>
        </p:spPr>
        <p:txBody>
          <a:bodyPr>
            <a:normAutofit/>
          </a:bodyPr>
          <a:lstStyle/>
          <a:p>
            <a:r>
              <a:rPr lang="en-US" sz="3600" b="1" dirty="0">
                <a:latin typeface="+mn-lt"/>
              </a:rPr>
              <a:t>34 Code of Federal Regulations § 300.320  Definition of individualized education program.</a:t>
            </a:r>
            <a:r>
              <a:rPr lang="en-US" sz="3600" b="1" dirty="0"/>
              <a:t> </a:t>
            </a:r>
            <a:endParaRPr lang="en-US" sz="3600" dirty="0"/>
          </a:p>
        </p:txBody>
      </p:sp>
      <p:sp>
        <p:nvSpPr>
          <p:cNvPr id="3" name="Content Placeholder 2">
            <a:extLst>
              <a:ext uri="{FF2B5EF4-FFF2-40B4-BE49-F238E27FC236}">
                <a16:creationId xmlns:a16="http://schemas.microsoft.com/office/drawing/2014/main" id="{9040A5D4-2BAD-4966-9E96-90816E63B5A7}"/>
              </a:ext>
            </a:extLst>
          </p:cNvPr>
          <p:cNvSpPr>
            <a:spLocks noGrp="1"/>
          </p:cNvSpPr>
          <p:nvPr>
            <p:ph idx="1"/>
          </p:nvPr>
        </p:nvSpPr>
        <p:spPr>
          <a:xfrm>
            <a:off x="838200" y="1825625"/>
            <a:ext cx="10515600" cy="4756244"/>
          </a:xfrm>
        </p:spPr>
        <p:txBody>
          <a:bodyPr>
            <a:normAutofit/>
          </a:bodyPr>
          <a:lstStyle/>
          <a:p>
            <a:r>
              <a:rPr lang="en-US" dirty="0"/>
              <a:t>34 CFR §300.320 requires that a student’s IEP include a statement of measurable annual goals, including academic and functional goals designed to meet the student’s needs that result from the student’s disability to enable the student to be involved in and make progress in the general education curriculum and meet each of the student’s other educational needs that result from the student’s disability.</a:t>
            </a:r>
          </a:p>
          <a:p>
            <a:r>
              <a:rPr lang="en-US" dirty="0"/>
              <a:t> IEP must include a description of when periodic reports on the progress the child is making toward meeting the annual will be provided (at least every 6 weeks). </a:t>
            </a:r>
          </a:p>
          <a:p>
            <a:r>
              <a:rPr lang="en-US" dirty="0"/>
              <a:t>Document that Progress Reports have been sent each 6 weeks.</a:t>
            </a:r>
          </a:p>
        </p:txBody>
      </p:sp>
    </p:spTree>
    <p:extLst>
      <p:ext uri="{BB962C8B-B14F-4D97-AF65-F5344CB8AC3E}">
        <p14:creationId xmlns:p14="http://schemas.microsoft.com/office/powerpoint/2010/main" val="5149172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What (Teachers) really say about the “Welcome Back to School” email!">
            <a:hlinkClick r:id="" action="ppaction://media"/>
            <a:extLst>
              <a:ext uri="{FF2B5EF4-FFF2-40B4-BE49-F238E27FC236}">
                <a16:creationId xmlns:a16="http://schemas.microsoft.com/office/drawing/2014/main" id="{5586B356-0258-4C6B-B151-8E31A5FCB1F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667000" y="0"/>
            <a:ext cx="6858000" cy="6858000"/>
          </a:xfrm>
          <a:prstGeom prst="rect">
            <a:avLst/>
          </a:prstGeom>
        </p:spPr>
      </p:pic>
    </p:spTree>
    <p:extLst>
      <p:ext uri="{BB962C8B-B14F-4D97-AF65-F5344CB8AC3E}">
        <p14:creationId xmlns:p14="http://schemas.microsoft.com/office/powerpoint/2010/main" val="4211055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5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019AA-7719-4823-B333-D9161DE7BD63}"/>
              </a:ext>
            </a:extLst>
          </p:cNvPr>
          <p:cNvSpPr>
            <a:spLocks noGrp="1"/>
          </p:cNvSpPr>
          <p:nvPr>
            <p:ph type="title"/>
          </p:nvPr>
        </p:nvSpPr>
        <p:spPr/>
        <p:txBody>
          <a:bodyPr>
            <a:normAutofit/>
          </a:bodyPr>
          <a:lstStyle/>
          <a:p>
            <a:r>
              <a:rPr lang="en-US" b="1" dirty="0">
                <a:latin typeface="+mn-lt"/>
              </a:rPr>
              <a:t>Development of the IEP</a:t>
            </a:r>
            <a:endParaRPr lang="en-US" dirty="0">
              <a:latin typeface="+mn-lt"/>
            </a:endParaRPr>
          </a:p>
        </p:txBody>
      </p:sp>
      <p:sp>
        <p:nvSpPr>
          <p:cNvPr id="3" name="Content Placeholder 2">
            <a:extLst>
              <a:ext uri="{FF2B5EF4-FFF2-40B4-BE49-F238E27FC236}">
                <a16:creationId xmlns:a16="http://schemas.microsoft.com/office/drawing/2014/main" id="{B1E3DF50-7ED6-4DCF-847D-7FAF7C053F0E}"/>
              </a:ext>
            </a:extLst>
          </p:cNvPr>
          <p:cNvSpPr>
            <a:spLocks noGrp="1"/>
          </p:cNvSpPr>
          <p:nvPr>
            <p:ph idx="1"/>
          </p:nvPr>
        </p:nvSpPr>
        <p:spPr/>
        <p:txBody>
          <a:bodyPr>
            <a:normAutofit fontScale="92500" lnSpcReduction="10000"/>
          </a:bodyPr>
          <a:lstStyle/>
          <a:p>
            <a:r>
              <a:rPr lang="en-US" sz="2600" dirty="0"/>
              <a:t>34 CFR §300.324 requires that, in developing each student’s IEP, the IEP team must consider the strengths of the student, the concerns of the parents for enhancing the education of their student, the results of the initial or most recent evaluation of the student, and the academic, developmental, and functional needs of the student. The IEP team must in the case of a student whose behavior impedes the student’s learning or that of others, consider the use of positive behavioral interventions and supports, and other strategies, to address that behavior. </a:t>
            </a:r>
          </a:p>
          <a:p>
            <a:r>
              <a:rPr lang="en-US" sz="2600" dirty="0"/>
              <a:t>Each LEA must ensure that the IEP team reviews the student’s IEP periodically, but not less than annually, to determine whether the annual goals for the student are being achieved and revises the IEP, as appropriate, to address any lack of expected progress toward the annual goals and in the general education curriculum, if appropriate.</a:t>
            </a:r>
          </a:p>
          <a:p>
            <a:endParaRPr lang="en-US" dirty="0"/>
          </a:p>
        </p:txBody>
      </p:sp>
      <p:pic>
        <p:nvPicPr>
          <p:cNvPr id="5" name="Picture 4">
            <a:extLst>
              <a:ext uri="{FF2B5EF4-FFF2-40B4-BE49-F238E27FC236}">
                <a16:creationId xmlns:a16="http://schemas.microsoft.com/office/drawing/2014/main" id="{52E0B162-727F-4185-808B-169B7F1205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15418" y="0"/>
            <a:ext cx="1865889" cy="1865889"/>
          </a:xfrm>
          <a:prstGeom prst="rect">
            <a:avLst/>
          </a:prstGeom>
        </p:spPr>
      </p:pic>
    </p:spTree>
    <p:extLst>
      <p:ext uri="{BB962C8B-B14F-4D97-AF65-F5344CB8AC3E}">
        <p14:creationId xmlns:p14="http://schemas.microsoft.com/office/powerpoint/2010/main" val="12824985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olms.cte.jhu.edu/olms2/data/ck/sites/4040/images/plaafp-keycharacteristics.png">
            <a:extLst>
              <a:ext uri="{FF2B5EF4-FFF2-40B4-BE49-F238E27FC236}">
                <a16:creationId xmlns:a16="http://schemas.microsoft.com/office/drawing/2014/main" id="{339CE952-2885-4F0D-97F5-FB8F0E87DE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97049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managementguru.net/wp-content/uploads/2014/07/goals-vs-objectives.jpg">
            <a:extLst>
              <a:ext uri="{FF2B5EF4-FFF2-40B4-BE49-F238E27FC236}">
                <a16:creationId xmlns:a16="http://schemas.microsoft.com/office/drawing/2014/main" id="{81CD9BA2-FFEB-4D89-92EA-589213D606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1703" y="1025236"/>
            <a:ext cx="6568594" cy="42226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03060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Image result for accommodation vs modific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8906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10151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774" y="570271"/>
            <a:ext cx="10982632" cy="1569660"/>
          </a:xfrm>
          <a:prstGeom prst="rect">
            <a:avLst/>
          </a:prstGeom>
          <a:noFill/>
        </p:spPr>
        <p:txBody>
          <a:bodyPr wrap="square" rtlCol="0">
            <a:spAutoFit/>
          </a:bodyPr>
          <a:lstStyle/>
          <a:p>
            <a:r>
              <a:rPr lang="en-US" sz="4800" dirty="0">
                <a:latin typeface="Engravers MT" panose="02090707080505020304" pitchFamily="18" charset="0"/>
              </a:rPr>
              <a:t>MODIFICATION</a:t>
            </a:r>
            <a:r>
              <a:rPr lang="en-US" sz="4800" dirty="0"/>
              <a:t> </a:t>
            </a:r>
          </a:p>
          <a:p>
            <a:r>
              <a:rPr lang="en-US" sz="4800" b="1" dirty="0">
                <a:latin typeface="Bradley Hand ITC" panose="03070402050302030203" pitchFamily="66" charset="0"/>
              </a:rPr>
              <a:t>typically happens in a specialized setting.</a:t>
            </a:r>
          </a:p>
        </p:txBody>
      </p:sp>
      <p:pic>
        <p:nvPicPr>
          <p:cNvPr id="18434" name="Picture 2" descr="Image result for special education classro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4672" y="2286000"/>
            <a:ext cx="6096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103808" y="2394155"/>
            <a:ext cx="4773560" cy="3785652"/>
          </a:xfrm>
          <a:prstGeom prst="rect">
            <a:avLst/>
          </a:prstGeom>
          <a:noFill/>
        </p:spPr>
        <p:txBody>
          <a:bodyPr wrap="square" rtlCol="0">
            <a:spAutoFit/>
          </a:bodyPr>
          <a:lstStyle/>
          <a:p>
            <a:pPr algn="ctr"/>
            <a:r>
              <a:rPr lang="en-US" sz="4000" b="1" dirty="0">
                <a:latin typeface="Bradley Hand ITC" panose="03070402050302030203" pitchFamily="66" charset="0"/>
              </a:rPr>
              <a:t>Content is below grade level and specialized instruction is necessary to make gains.</a:t>
            </a:r>
          </a:p>
        </p:txBody>
      </p:sp>
    </p:spTree>
    <p:extLst>
      <p:ext uri="{BB962C8B-B14F-4D97-AF65-F5344CB8AC3E}">
        <p14:creationId xmlns:p14="http://schemas.microsoft.com/office/powerpoint/2010/main" val="27635070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774" y="570271"/>
            <a:ext cx="10982632" cy="1569660"/>
          </a:xfrm>
          <a:prstGeom prst="rect">
            <a:avLst/>
          </a:prstGeom>
          <a:noFill/>
        </p:spPr>
        <p:txBody>
          <a:bodyPr wrap="square" rtlCol="0">
            <a:spAutoFit/>
          </a:bodyPr>
          <a:lstStyle/>
          <a:p>
            <a:r>
              <a:rPr lang="en-US" sz="4800" dirty="0">
                <a:latin typeface="Engravers MT" panose="02090707080505020304" pitchFamily="18" charset="0"/>
              </a:rPr>
              <a:t>ACCOMMODATION</a:t>
            </a:r>
            <a:r>
              <a:rPr lang="en-US" sz="4800" dirty="0"/>
              <a:t> </a:t>
            </a:r>
          </a:p>
          <a:p>
            <a:r>
              <a:rPr lang="en-US" sz="4800" b="1" dirty="0">
                <a:latin typeface="Bradley Hand ITC" panose="03070402050302030203" pitchFamily="66" charset="0"/>
              </a:rPr>
              <a:t>happens anywhere.</a:t>
            </a:r>
          </a:p>
        </p:txBody>
      </p:sp>
      <p:sp>
        <p:nvSpPr>
          <p:cNvPr id="4" name="TextBox 3"/>
          <p:cNvSpPr txBox="1"/>
          <p:nvPr/>
        </p:nvSpPr>
        <p:spPr>
          <a:xfrm>
            <a:off x="7103808" y="2394155"/>
            <a:ext cx="4773560" cy="3785652"/>
          </a:xfrm>
          <a:prstGeom prst="rect">
            <a:avLst/>
          </a:prstGeom>
          <a:noFill/>
        </p:spPr>
        <p:txBody>
          <a:bodyPr wrap="square" rtlCol="0">
            <a:spAutoFit/>
          </a:bodyPr>
          <a:lstStyle/>
          <a:p>
            <a:pPr algn="ctr"/>
            <a:r>
              <a:rPr lang="en-US" sz="4000" b="1" dirty="0">
                <a:latin typeface="Bradley Hand ITC" panose="03070402050302030203" pitchFamily="66" charset="0"/>
              </a:rPr>
              <a:t>Content is at grade level, but instruction and assessment is adapted to account for the student’s disability.</a:t>
            </a:r>
          </a:p>
        </p:txBody>
      </p:sp>
      <p:pic>
        <p:nvPicPr>
          <p:cNvPr id="19458" name="Picture 2" descr="Image result for high school classro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1548" y="2241755"/>
            <a:ext cx="6526161" cy="4350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90236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3.amazonaws.com/rapgenius/1381023873_chinese-buffe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2768" y="774286"/>
            <a:ext cx="9192767" cy="5159407"/>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p:cNvCxnSpPr/>
          <p:nvPr/>
        </p:nvCxnSpPr>
        <p:spPr>
          <a:xfrm flipH="1">
            <a:off x="780288" y="414528"/>
            <a:ext cx="10521696" cy="5413248"/>
          </a:xfrm>
          <a:prstGeom prst="line">
            <a:avLst/>
          </a:prstGeom>
          <a:ln w="190500"/>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780288" y="414528"/>
            <a:ext cx="10777727" cy="5876544"/>
          </a:xfrm>
          <a:prstGeom prst="line">
            <a:avLst/>
          </a:prstGeom>
          <a:ln w="1905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02579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pattFill prst="dkDnDiag">
          <a:fgClr>
            <a:schemeClr val="accent4">
              <a:lumMod val="40000"/>
              <a:lumOff val="60000"/>
            </a:schemeClr>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59CDC-1DCE-4632-9283-D1ADD3C4C037}"/>
              </a:ext>
            </a:extLst>
          </p:cNvPr>
          <p:cNvSpPr>
            <a:spLocks noGrp="1"/>
          </p:cNvSpPr>
          <p:nvPr>
            <p:ph type="title"/>
          </p:nvPr>
        </p:nvSpPr>
        <p:spPr>
          <a:xfrm>
            <a:off x="941560" y="1"/>
            <a:ext cx="10412240" cy="1690688"/>
          </a:xfrm>
        </p:spPr>
        <p:txBody>
          <a:bodyPr>
            <a:normAutofit/>
          </a:bodyPr>
          <a:lstStyle/>
          <a:p>
            <a:r>
              <a:rPr lang="en-US" b="1" dirty="0">
                <a:latin typeface="+mn-lt"/>
              </a:rPr>
              <a:t>When IEPs must be in effect.</a:t>
            </a:r>
            <a:endParaRPr lang="en-US" dirty="0">
              <a:latin typeface="+mn-lt"/>
            </a:endParaRPr>
          </a:p>
        </p:txBody>
      </p:sp>
      <p:sp>
        <p:nvSpPr>
          <p:cNvPr id="3" name="Content Placeholder 2">
            <a:extLst>
              <a:ext uri="{FF2B5EF4-FFF2-40B4-BE49-F238E27FC236}">
                <a16:creationId xmlns:a16="http://schemas.microsoft.com/office/drawing/2014/main" id="{CBAB332D-DEAB-4971-9688-DA3D46C1DA37}"/>
              </a:ext>
            </a:extLst>
          </p:cNvPr>
          <p:cNvSpPr>
            <a:spLocks noGrp="1"/>
          </p:cNvSpPr>
          <p:nvPr>
            <p:ph idx="1"/>
          </p:nvPr>
        </p:nvSpPr>
        <p:spPr>
          <a:xfrm>
            <a:off x="838200" y="1231272"/>
            <a:ext cx="10515600" cy="5350598"/>
          </a:xfrm>
        </p:spPr>
        <p:txBody>
          <a:bodyPr>
            <a:normAutofit fontScale="92500" lnSpcReduction="10000"/>
          </a:bodyPr>
          <a:lstStyle/>
          <a:p>
            <a:pPr marL="0" indent="0">
              <a:buNone/>
            </a:pPr>
            <a:r>
              <a:rPr lang="en-US" b="1" dirty="0"/>
              <a:t>34 CFR §300.323 </a:t>
            </a:r>
            <a:r>
              <a:rPr lang="en-US" dirty="0"/>
              <a:t>requires that, as soon as possible, following the development of the IEP, special education and related services are made available to the student in accordance with the student’s IEP.</a:t>
            </a:r>
          </a:p>
          <a:p>
            <a:pPr marL="0" indent="0">
              <a:buNone/>
            </a:pPr>
            <a:endParaRPr lang="en-US" dirty="0"/>
          </a:p>
          <a:p>
            <a:pPr marL="0" indent="0">
              <a:buNone/>
            </a:pPr>
            <a:r>
              <a:rPr lang="en-US" b="1" dirty="0"/>
              <a:t>Compensatory Services</a:t>
            </a:r>
            <a:r>
              <a:rPr lang="en-US" dirty="0"/>
              <a:t>-educational services needed to make up for skills or learning that have been lost when services described in an IEP were not provided.</a:t>
            </a:r>
          </a:p>
          <a:p>
            <a:pPr marL="0" indent="0">
              <a:buNone/>
            </a:pPr>
            <a:endParaRPr lang="en-US" dirty="0"/>
          </a:p>
          <a:p>
            <a:pPr marL="0" indent="0" fontAlgn="base">
              <a:buNone/>
            </a:pPr>
            <a:r>
              <a:rPr lang="en-US" b="1" dirty="0"/>
              <a:t>Students Who Transfer</a:t>
            </a:r>
            <a:r>
              <a:rPr lang="en-US" dirty="0"/>
              <a:t>-the</a:t>
            </a:r>
            <a:r>
              <a:rPr lang="en-US" b="1" dirty="0"/>
              <a:t> </a:t>
            </a:r>
            <a:r>
              <a:rPr lang="en-US" dirty="0"/>
              <a:t>LEA must provide FAPE to the child (including services comparable to those described in the child’s IEP from the previous public agency), until the new public agency either-</a:t>
            </a:r>
          </a:p>
          <a:p>
            <a:pPr marL="0" indent="0" fontAlgn="base">
              <a:buNone/>
            </a:pPr>
            <a:r>
              <a:rPr lang="en-US" dirty="0"/>
              <a:t>(1) Adopts the child’s IEP from the previous public agency; or</a:t>
            </a:r>
          </a:p>
          <a:p>
            <a:pPr marL="0" indent="0" fontAlgn="base">
              <a:buNone/>
            </a:pPr>
            <a:r>
              <a:rPr lang="en-US" dirty="0"/>
              <a:t>(2) Develops, adopts, and implements a new IEP that meets the applicable requirements in §§300.320 through 300.324.</a:t>
            </a:r>
          </a:p>
          <a:p>
            <a:pPr marL="0" indent="0">
              <a:buNone/>
            </a:pPr>
            <a:endParaRPr lang="en-US" dirty="0"/>
          </a:p>
        </p:txBody>
      </p:sp>
    </p:spTree>
    <p:extLst>
      <p:ext uri="{BB962C8B-B14F-4D97-AF65-F5344CB8AC3E}">
        <p14:creationId xmlns:p14="http://schemas.microsoft.com/office/powerpoint/2010/main" val="28667950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EADC2-8F3E-4391-9FF9-CE7E7ED27D9D}"/>
              </a:ext>
            </a:extLst>
          </p:cNvPr>
          <p:cNvSpPr>
            <a:spLocks noGrp="1"/>
          </p:cNvSpPr>
          <p:nvPr>
            <p:ph type="title"/>
          </p:nvPr>
        </p:nvSpPr>
        <p:spPr>
          <a:xfrm>
            <a:off x="838200" y="-187137"/>
            <a:ext cx="10515600" cy="1065323"/>
          </a:xfrm>
        </p:spPr>
        <p:txBody>
          <a:bodyPr>
            <a:normAutofit/>
          </a:bodyPr>
          <a:lstStyle/>
          <a:p>
            <a:r>
              <a:rPr lang="en-US" sz="2800" b="1" dirty="0"/>
              <a:t>Transfer Students</a:t>
            </a:r>
          </a:p>
        </p:txBody>
      </p:sp>
      <p:sp>
        <p:nvSpPr>
          <p:cNvPr id="3" name="Content Placeholder 2">
            <a:extLst>
              <a:ext uri="{FF2B5EF4-FFF2-40B4-BE49-F238E27FC236}">
                <a16:creationId xmlns:a16="http://schemas.microsoft.com/office/drawing/2014/main" id="{2B7F5D4D-DE40-4B9F-B12B-D43718B20B58}"/>
              </a:ext>
            </a:extLst>
          </p:cNvPr>
          <p:cNvSpPr>
            <a:spLocks noGrp="1"/>
          </p:cNvSpPr>
          <p:nvPr>
            <p:ph idx="1"/>
          </p:nvPr>
        </p:nvSpPr>
        <p:spPr>
          <a:xfrm>
            <a:off x="440602" y="552260"/>
            <a:ext cx="10913198" cy="6663352"/>
          </a:xfrm>
        </p:spPr>
        <p:txBody>
          <a:bodyPr>
            <a:normAutofit fontScale="55000" lnSpcReduction="20000"/>
          </a:bodyPr>
          <a:lstStyle/>
          <a:p>
            <a:pPr marL="0" indent="0">
              <a:buNone/>
            </a:pPr>
            <a:r>
              <a:rPr lang="en-US" dirty="0"/>
              <a:t>Transfer Information Forms</a:t>
            </a:r>
          </a:p>
          <a:p>
            <a:pPr marL="0" indent="0">
              <a:buNone/>
            </a:pPr>
            <a:r>
              <a:rPr lang="en-US" dirty="0"/>
              <a:t>Request for Records</a:t>
            </a:r>
          </a:p>
          <a:p>
            <a:pPr marL="0" indent="0">
              <a:buNone/>
            </a:pPr>
            <a:r>
              <a:rPr lang="en-US" dirty="0"/>
              <a:t>ARD-20 school days</a:t>
            </a:r>
          </a:p>
          <a:p>
            <a:pPr marL="0" indent="0">
              <a:buNone/>
            </a:pPr>
            <a:r>
              <a:rPr lang="en-US" b="1" dirty="0"/>
              <a:t>Transfer Process for Campuses </a:t>
            </a:r>
            <a:r>
              <a:rPr lang="en-US" dirty="0"/>
              <a:t> </a:t>
            </a:r>
          </a:p>
          <a:p>
            <a:pPr marL="0" indent="0">
              <a:buNone/>
            </a:pPr>
            <a:r>
              <a:rPr lang="en-US" dirty="0"/>
              <a:t>Once you are aware that the student received special education services from the previous district:</a:t>
            </a:r>
          </a:p>
          <a:p>
            <a:pPr marL="0" indent="0">
              <a:buNone/>
            </a:pPr>
            <a:r>
              <a:rPr lang="en-US" dirty="0"/>
              <a:t>1. Call your assessment staff at 979-279-3507 immediately.</a:t>
            </a:r>
          </a:p>
          <a:p>
            <a:pPr marL="0" indent="0">
              <a:buNone/>
            </a:pPr>
            <a:r>
              <a:rPr lang="en-US" dirty="0"/>
              <a:t>2. Complete the </a:t>
            </a:r>
            <a:r>
              <a:rPr lang="en-US" b="1" dirty="0"/>
              <a:t>Transfer Information Packet </a:t>
            </a:r>
            <a:r>
              <a:rPr lang="en-US" dirty="0"/>
              <a:t>(PEIMS clerk/registrar).</a:t>
            </a:r>
          </a:p>
          <a:p>
            <a:pPr marL="0" indent="0">
              <a:buNone/>
            </a:pPr>
            <a:r>
              <a:rPr lang="en-US" dirty="0"/>
              <a:t> </a:t>
            </a:r>
            <a:r>
              <a:rPr lang="en-US" b="1" dirty="0"/>
              <a:t>Steps to follow</a:t>
            </a:r>
            <a:endParaRPr lang="en-US" dirty="0"/>
          </a:p>
          <a:p>
            <a:pPr marL="0" indent="0">
              <a:buNone/>
            </a:pPr>
            <a:r>
              <a:rPr lang="en-US" dirty="0"/>
              <a:t>Give the parent the letter on the front of the Transfer Information packet.</a:t>
            </a:r>
          </a:p>
          <a:p>
            <a:pPr marL="0" indent="0">
              <a:buNone/>
            </a:pPr>
            <a:r>
              <a:rPr lang="en-US" dirty="0"/>
              <a:t> </a:t>
            </a:r>
            <a:r>
              <a:rPr lang="en-US" i="1" dirty="0"/>
              <a:t>Procedural Safeguards</a:t>
            </a:r>
            <a:r>
              <a:rPr lang="en-US" dirty="0"/>
              <a:t> (pink)-Give this to the parent to keep</a:t>
            </a:r>
          </a:p>
          <a:p>
            <a:pPr marL="0" indent="0">
              <a:buNone/>
            </a:pPr>
            <a:r>
              <a:rPr lang="en-US" i="1" dirty="0"/>
              <a:t>Receipt for Notice of Procedural Safeguards</a:t>
            </a:r>
            <a:r>
              <a:rPr lang="en-US" dirty="0"/>
              <a:t> (pink)-Parent signs this/keep this copy</a:t>
            </a:r>
          </a:p>
          <a:p>
            <a:pPr marL="0" indent="0">
              <a:buNone/>
            </a:pPr>
            <a:r>
              <a:rPr lang="en-US" dirty="0"/>
              <a:t> </a:t>
            </a:r>
            <a:r>
              <a:rPr lang="en-US" i="1" dirty="0"/>
              <a:t>Notice for Release/Consent to Request Confidential Information</a:t>
            </a:r>
            <a:r>
              <a:rPr lang="en-US" dirty="0"/>
              <a:t>-have parent sign this/keep this copy</a:t>
            </a:r>
          </a:p>
          <a:p>
            <a:pPr marL="0" indent="0">
              <a:buNone/>
            </a:pPr>
            <a:r>
              <a:rPr lang="en-US" dirty="0"/>
              <a:t> </a:t>
            </a:r>
            <a:r>
              <a:rPr lang="en-US" b="1" dirty="0"/>
              <a:t>Transfer Information</a:t>
            </a:r>
          </a:p>
          <a:p>
            <a:pPr marL="0" indent="0">
              <a:buNone/>
            </a:pPr>
            <a:r>
              <a:rPr lang="en-US" dirty="0"/>
              <a:t>Write down the student's information-the address is very important (if this is on the enrollment form, you can just attach it)</a:t>
            </a:r>
          </a:p>
          <a:p>
            <a:pPr marL="0" indent="0">
              <a:buNone/>
            </a:pPr>
            <a:r>
              <a:rPr lang="en-US" dirty="0"/>
              <a:t>List the unique ID and local ID (this is used to enter the student in </a:t>
            </a:r>
            <a:r>
              <a:rPr lang="en-US" dirty="0" err="1"/>
              <a:t>SuccessEd</a:t>
            </a:r>
            <a:r>
              <a:rPr lang="en-US" dirty="0"/>
              <a:t>)</a:t>
            </a:r>
          </a:p>
          <a:p>
            <a:pPr marL="0" indent="0">
              <a:buNone/>
            </a:pPr>
            <a:r>
              <a:rPr lang="en-US" dirty="0"/>
              <a:t>Write down the name of the previous district</a:t>
            </a:r>
          </a:p>
          <a:p>
            <a:pPr marL="0" indent="0">
              <a:buNone/>
            </a:pPr>
            <a:r>
              <a:rPr lang="en-US" dirty="0"/>
              <a:t>Verify that they received special education services</a:t>
            </a:r>
          </a:p>
          <a:p>
            <a:pPr marL="0" indent="0">
              <a:buNone/>
            </a:pPr>
            <a:r>
              <a:rPr lang="en-US" dirty="0"/>
              <a:t>List handicapping condition</a:t>
            </a:r>
          </a:p>
          <a:p>
            <a:pPr marL="0" indent="0">
              <a:buNone/>
            </a:pPr>
            <a:r>
              <a:rPr lang="en-US" dirty="0"/>
              <a:t>Attach a copy of the student's schedule </a:t>
            </a:r>
          </a:p>
          <a:p>
            <a:pPr marL="0" indent="0">
              <a:buNone/>
            </a:pPr>
            <a:r>
              <a:rPr lang="en-US" dirty="0"/>
              <a:t>Return the completed packet to the RCSS office as soon as possible. </a:t>
            </a:r>
          </a:p>
          <a:p>
            <a:pPr marL="0" indent="0">
              <a:buNone/>
            </a:pPr>
            <a:r>
              <a:rPr lang="en-US" dirty="0"/>
              <a:t> </a:t>
            </a:r>
          </a:p>
          <a:p>
            <a:pPr marL="0" indent="0">
              <a:buNone/>
            </a:pPr>
            <a:endParaRPr lang="en-US" dirty="0"/>
          </a:p>
        </p:txBody>
      </p:sp>
      <p:sp>
        <p:nvSpPr>
          <p:cNvPr id="5" name="TextBox 4">
            <a:extLst>
              <a:ext uri="{FF2B5EF4-FFF2-40B4-BE49-F238E27FC236}">
                <a16:creationId xmlns:a16="http://schemas.microsoft.com/office/drawing/2014/main" id="{C4B89360-56C2-4C83-A4A1-8685FD4F1B6C}"/>
              </a:ext>
            </a:extLst>
          </p:cNvPr>
          <p:cNvSpPr txBox="1"/>
          <p:nvPr/>
        </p:nvSpPr>
        <p:spPr>
          <a:xfrm>
            <a:off x="8754700" y="534153"/>
            <a:ext cx="2749236" cy="1200329"/>
          </a:xfrm>
          <a:prstGeom prst="rect">
            <a:avLst/>
          </a:prstGeom>
          <a:noFill/>
        </p:spPr>
        <p:txBody>
          <a:bodyPr wrap="square" rtlCol="0">
            <a:spAutoFit/>
          </a:bodyPr>
          <a:lstStyle/>
          <a:p>
            <a:r>
              <a:rPr lang="en-US" b="1" dirty="0"/>
              <a:t>ESY- transfers in ESY-the new district must provide it or contract with the previous district </a:t>
            </a:r>
          </a:p>
        </p:txBody>
      </p:sp>
      <p:sp>
        <p:nvSpPr>
          <p:cNvPr id="6" name="TextBox 5">
            <a:extLst>
              <a:ext uri="{FF2B5EF4-FFF2-40B4-BE49-F238E27FC236}">
                <a16:creationId xmlns:a16="http://schemas.microsoft.com/office/drawing/2014/main" id="{0FEEA8E7-DCFC-45DA-B498-65CFD37B3867}"/>
              </a:ext>
            </a:extLst>
          </p:cNvPr>
          <p:cNvSpPr txBox="1"/>
          <p:nvPr/>
        </p:nvSpPr>
        <p:spPr>
          <a:xfrm>
            <a:off x="8872396" y="2790729"/>
            <a:ext cx="2879002" cy="923330"/>
          </a:xfrm>
          <a:prstGeom prst="rect">
            <a:avLst/>
          </a:prstGeom>
          <a:noFill/>
        </p:spPr>
        <p:txBody>
          <a:bodyPr wrap="square" rtlCol="0">
            <a:spAutoFit/>
          </a:bodyPr>
          <a:lstStyle/>
          <a:p>
            <a:r>
              <a:rPr lang="en-US" b="1" dirty="0"/>
              <a:t>Transfer-20 day timeline starts when we receive the paperwork </a:t>
            </a:r>
          </a:p>
        </p:txBody>
      </p:sp>
    </p:spTree>
    <p:extLst>
      <p:ext uri="{BB962C8B-B14F-4D97-AF65-F5344CB8AC3E}">
        <p14:creationId xmlns:p14="http://schemas.microsoft.com/office/powerpoint/2010/main" val="8146388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9B3B3-D006-4132-A8A6-2BF962101FEA}"/>
              </a:ext>
            </a:extLst>
          </p:cNvPr>
          <p:cNvSpPr>
            <a:spLocks noGrp="1"/>
          </p:cNvSpPr>
          <p:nvPr>
            <p:ph type="title"/>
          </p:nvPr>
        </p:nvSpPr>
        <p:spPr/>
        <p:txBody>
          <a:bodyPr>
            <a:normAutofit/>
          </a:bodyPr>
          <a:lstStyle/>
          <a:p>
            <a:r>
              <a:rPr lang="en-US" sz="4000" b="1" dirty="0">
                <a:latin typeface="+mn-lt"/>
              </a:rPr>
              <a:t>Supplementary Aids and Services</a:t>
            </a:r>
            <a:endParaRPr lang="en-US" sz="4000" dirty="0">
              <a:latin typeface="+mn-lt"/>
            </a:endParaRPr>
          </a:p>
        </p:txBody>
      </p:sp>
      <p:sp>
        <p:nvSpPr>
          <p:cNvPr id="3" name="Content Placeholder 2">
            <a:extLst>
              <a:ext uri="{FF2B5EF4-FFF2-40B4-BE49-F238E27FC236}">
                <a16:creationId xmlns:a16="http://schemas.microsoft.com/office/drawing/2014/main" id="{53A2EFAB-9071-4EF3-BC8B-76D705321CEA}"/>
              </a:ext>
            </a:extLst>
          </p:cNvPr>
          <p:cNvSpPr>
            <a:spLocks noGrp="1"/>
          </p:cNvSpPr>
          <p:nvPr>
            <p:ph idx="1"/>
          </p:nvPr>
        </p:nvSpPr>
        <p:spPr/>
        <p:txBody>
          <a:bodyPr/>
          <a:lstStyle/>
          <a:p>
            <a:r>
              <a:rPr lang="en-US" dirty="0"/>
              <a:t>The admission, review, and dismissal (ARD) committee must determine needed supplementary aids and services to be provided to the child, or on behalf of the child.</a:t>
            </a:r>
          </a:p>
          <a:p>
            <a:r>
              <a:rPr lang="en-US" dirty="0"/>
              <a:t>The term </a:t>
            </a:r>
            <a:r>
              <a:rPr lang="en-US" i="1" dirty="0"/>
              <a:t>supplementary aids and services</a:t>
            </a:r>
            <a:r>
              <a:rPr lang="en-US" dirty="0"/>
              <a:t> means aids, services, and other supports that are provided in regular education classes, other education-related settings, and in extracurricular and nonacademic settings, to enable the child with a disability to be educated with nondisabled children to the maximum extent appropriate.</a:t>
            </a:r>
          </a:p>
          <a:p>
            <a:r>
              <a:rPr lang="en-US" dirty="0"/>
              <a:t>Schools are required to implement the supplementary aids and services only as they are defined in the student’s IEP.</a:t>
            </a:r>
          </a:p>
          <a:p>
            <a:endParaRPr lang="en-US" dirty="0"/>
          </a:p>
        </p:txBody>
      </p:sp>
    </p:spTree>
    <p:extLst>
      <p:ext uri="{BB962C8B-B14F-4D97-AF65-F5344CB8AC3E}">
        <p14:creationId xmlns:p14="http://schemas.microsoft.com/office/powerpoint/2010/main" val="15159701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what do you kno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2260" y="766989"/>
            <a:ext cx="4842507" cy="468675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what questions do you hav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7547" y="2656114"/>
            <a:ext cx="619125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19601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CC99FF"/>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67E4387-C07E-4BA9-84AB-549702E7B277}"/>
              </a:ext>
            </a:extLst>
          </p:cNvPr>
          <p:cNvSpPr>
            <a:spLocks noGrp="1"/>
          </p:cNvSpPr>
          <p:nvPr>
            <p:ph type="title"/>
          </p:nvPr>
        </p:nvSpPr>
        <p:spPr/>
        <p:txBody>
          <a:bodyPr/>
          <a:lstStyle/>
          <a:p>
            <a:r>
              <a:rPr lang="en-US" b="1" dirty="0">
                <a:latin typeface="+mn-lt"/>
              </a:rPr>
              <a:t>What does it all mean?</a:t>
            </a:r>
          </a:p>
        </p:txBody>
      </p:sp>
      <p:sp>
        <p:nvSpPr>
          <p:cNvPr id="5" name="Content Placeholder 4">
            <a:extLst>
              <a:ext uri="{FF2B5EF4-FFF2-40B4-BE49-F238E27FC236}">
                <a16:creationId xmlns:a16="http://schemas.microsoft.com/office/drawing/2014/main" id="{4B53EA4F-147D-48D0-A870-9CCFD8390F8F}"/>
              </a:ext>
            </a:extLst>
          </p:cNvPr>
          <p:cNvSpPr>
            <a:spLocks noGrp="1"/>
          </p:cNvSpPr>
          <p:nvPr>
            <p:ph idx="1"/>
          </p:nvPr>
        </p:nvSpPr>
        <p:spPr/>
        <p:txBody>
          <a:bodyPr>
            <a:normAutofit lnSpcReduction="10000"/>
          </a:bodyPr>
          <a:lstStyle/>
          <a:p>
            <a:pPr marL="0" indent="0">
              <a:buNone/>
            </a:pPr>
            <a:r>
              <a:rPr lang="en-US" b="1" dirty="0"/>
              <a:t>A student’s IEP must be followed exactly as it’s written.</a:t>
            </a:r>
          </a:p>
          <a:p>
            <a:pPr marL="0" indent="0">
              <a:buNone/>
            </a:pPr>
            <a:r>
              <a:rPr lang="en-US" dirty="0"/>
              <a:t>Example: A child has 30 minutes of resource for math each school day. </a:t>
            </a:r>
          </a:p>
          <a:p>
            <a:pPr marL="0" indent="0">
              <a:buNone/>
            </a:pPr>
            <a:r>
              <a:rPr lang="en-US" i="1" dirty="0"/>
              <a:t>Can we provide more than 30 minutes of resource time for math each school day? </a:t>
            </a:r>
            <a:r>
              <a:rPr lang="en-US" dirty="0"/>
              <a:t>No.</a:t>
            </a:r>
          </a:p>
          <a:p>
            <a:pPr marL="0" indent="0">
              <a:buNone/>
            </a:pPr>
            <a:r>
              <a:rPr lang="en-US" i="1" dirty="0"/>
              <a:t>Can we provide less than 30 minutes of resource time for math each school day? </a:t>
            </a:r>
            <a:r>
              <a:rPr lang="en-US" dirty="0"/>
              <a:t>No.</a:t>
            </a:r>
          </a:p>
          <a:p>
            <a:pPr marL="0" indent="0">
              <a:buNone/>
            </a:pPr>
            <a:r>
              <a:rPr lang="en-US" i="1" dirty="0"/>
              <a:t>What if the special education teacher is absent? </a:t>
            </a:r>
            <a:r>
              <a:rPr lang="en-US" dirty="0"/>
              <a:t>Services must still be provided or the district could owe compensatory services.</a:t>
            </a:r>
          </a:p>
          <a:p>
            <a:pPr marL="0" indent="0">
              <a:buNone/>
            </a:pPr>
            <a:r>
              <a:rPr lang="en-US" b="1" dirty="0"/>
              <a:t>If a student needs more or less support an ARD must be held to make the change. </a:t>
            </a:r>
          </a:p>
          <a:p>
            <a:pPr marL="0" indent="0">
              <a:buNone/>
            </a:pPr>
            <a:endParaRPr lang="en-US" dirty="0"/>
          </a:p>
        </p:txBody>
      </p:sp>
    </p:spTree>
    <p:extLst>
      <p:ext uri="{BB962C8B-B14F-4D97-AF65-F5344CB8AC3E}">
        <p14:creationId xmlns:p14="http://schemas.microsoft.com/office/powerpoint/2010/main" val="32718409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pattFill prst="pct10">
          <a:fgClr>
            <a:srgbClr val="00CC99"/>
          </a:fgClr>
          <a:bgClr>
            <a:schemeClr val="bg1"/>
          </a:bgClr>
        </a:pattFill>
        <a:effectLst/>
      </p:bgPr>
    </p:bg>
    <p:spTree>
      <p:nvGrpSpPr>
        <p:cNvPr id="1" name=""/>
        <p:cNvGrpSpPr/>
        <p:nvPr/>
      </p:nvGrpSpPr>
      <p:grpSpPr>
        <a:xfrm>
          <a:off x="0" y="0"/>
          <a:ext cx="0" cy="0"/>
          <a:chOff x="0" y="0"/>
          <a:chExt cx="0" cy="0"/>
        </a:xfrm>
      </p:grpSpPr>
      <p:sp>
        <p:nvSpPr>
          <p:cNvPr id="2" name="TextBox 1"/>
          <p:cNvSpPr txBox="1"/>
          <p:nvPr/>
        </p:nvSpPr>
        <p:spPr>
          <a:xfrm>
            <a:off x="-349047" y="426260"/>
            <a:ext cx="11395587" cy="830997"/>
          </a:xfrm>
          <a:prstGeom prst="rect">
            <a:avLst/>
          </a:prstGeom>
          <a:noFill/>
        </p:spPr>
        <p:txBody>
          <a:bodyPr wrap="square" rtlCol="0">
            <a:spAutoFit/>
          </a:bodyPr>
          <a:lstStyle/>
          <a:p>
            <a:pPr algn="ctr"/>
            <a:r>
              <a:rPr lang="en-US" sz="4800" dirty="0"/>
              <a:t>Least Restrictive Environment (LRE)</a:t>
            </a:r>
          </a:p>
        </p:txBody>
      </p:sp>
      <p:sp>
        <p:nvSpPr>
          <p:cNvPr id="3" name="TextBox 2"/>
          <p:cNvSpPr txBox="1"/>
          <p:nvPr/>
        </p:nvSpPr>
        <p:spPr>
          <a:xfrm>
            <a:off x="481780" y="1783628"/>
            <a:ext cx="10644929" cy="3170099"/>
          </a:xfrm>
          <a:prstGeom prst="rect">
            <a:avLst/>
          </a:prstGeom>
          <a:noFill/>
        </p:spPr>
        <p:txBody>
          <a:bodyPr wrap="square" rtlCol="0">
            <a:spAutoFit/>
          </a:bodyPr>
          <a:lstStyle/>
          <a:p>
            <a:pPr algn="ctr"/>
            <a:r>
              <a:rPr lang="en-US" sz="4000" dirty="0"/>
              <a:t>Educate special needs students with nondisabled peers as much as is appropriate.</a:t>
            </a:r>
          </a:p>
          <a:p>
            <a:pPr algn="ctr"/>
            <a:endParaRPr lang="en-US" sz="4000" dirty="0"/>
          </a:p>
          <a:p>
            <a:pPr algn="ctr"/>
            <a:r>
              <a:rPr lang="en-US" sz="4000" dirty="0"/>
              <a:t>YOU will provide input as to strengths and needs for your subject</a:t>
            </a:r>
          </a:p>
        </p:txBody>
      </p:sp>
    </p:spTree>
    <p:extLst>
      <p:ext uri="{BB962C8B-B14F-4D97-AF65-F5344CB8AC3E}">
        <p14:creationId xmlns:p14="http://schemas.microsoft.com/office/powerpoint/2010/main" val="12397150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pattFill prst="pct25">
          <a:fgClr>
            <a:srgbClr val="0070C0"/>
          </a:fgClr>
          <a:bgClr>
            <a:schemeClr val="bg1"/>
          </a:bgClr>
        </a:pattFill>
        <a:effectLst/>
      </p:bgPr>
    </p:bg>
    <p:spTree>
      <p:nvGrpSpPr>
        <p:cNvPr id="1" name=""/>
        <p:cNvGrpSpPr/>
        <p:nvPr/>
      </p:nvGrpSpPr>
      <p:grpSpPr>
        <a:xfrm>
          <a:off x="0" y="0"/>
          <a:ext cx="0" cy="0"/>
          <a:chOff x="0" y="0"/>
          <a:chExt cx="0" cy="0"/>
        </a:xfrm>
      </p:grpSpPr>
      <p:sp>
        <p:nvSpPr>
          <p:cNvPr id="3" name="TextBox 2"/>
          <p:cNvSpPr txBox="1"/>
          <p:nvPr/>
        </p:nvSpPr>
        <p:spPr>
          <a:xfrm>
            <a:off x="896293" y="1366512"/>
            <a:ext cx="10836997" cy="5632311"/>
          </a:xfrm>
          <a:prstGeom prst="rect">
            <a:avLst/>
          </a:prstGeom>
          <a:noFill/>
        </p:spPr>
        <p:txBody>
          <a:bodyPr wrap="square" rtlCol="0">
            <a:spAutoFit/>
          </a:bodyPr>
          <a:lstStyle/>
          <a:p>
            <a:pPr algn="ctr"/>
            <a:r>
              <a:rPr lang="en-US" sz="4000" dirty="0"/>
              <a:t>Timelines</a:t>
            </a:r>
          </a:p>
          <a:p>
            <a:pPr algn="ctr"/>
            <a:r>
              <a:rPr lang="en-US" sz="4000" dirty="0"/>
              <a:t>Notifications</a:t>
            </a:r>
          </a:p>
          <a:p>
            <a:pPr algn="ctr"/>
            <a:r>
              <a:rPr lang="en-US" sz="4000" dirty="0"/>
              <a:t>Parental Consent</a:t>
            </a:r>
          </a:p>
          <a:p>
            <a:pPr algn="ctr"/>
            <a:r>
              <a:rPr lang="en-US" sz="4000" dirty="0"/>
              <a:t>Discipline Issues</a:t>
            </a:r>
          </a:p>
          <a:p>
            <a:pPr algn="ctr"/>
            <a:r>
              <a:rPr lang="en-US" sz="4000" dirty="0"/>
              <a:t>IEP Implementation </a:t>
            </a:r>
          </a:p>
          <a:p>
            <a:pPr algn="ctr"/>
            <a:r>
              <a:rPr lang="en-US" sz="4000" dirty="0"/>
              <a:t>Lack of Progress</a:t>
            </a:r>
          </a:p>
          <a:p>
            <a:pPr algn="ctr"/>
            <a:r>
              <a:rPr lang="en-US" sz="4000" dirty="0"/>
              <a:t>Meetings</a:t>
            </a:r>
          </a:p>
          <a:p>
            <a:pPr algn="ctr"/>
            <a:r>
              <a:rPr lang="en-US" sz="4000" dirty="0"/>
              <a:t>Transition Services</a:t>
            </a:r>
          </a:p>
          <a:p>
            <a:pPr algn="ctr"/>
            <a:r>
              <a:rPr lang="en-US" sz="4000" dirty="0"/>
              <a:t>Etc.</a:t>
            </a:r>
          </a:p>
        </p:txBody>
      </p:sp>
      <p:pic>
        <p:nvPicPr>
          <p:cNvPr id="6148" name="Picture 4" descr="https://images.fineartamerica.com/images/artworkimages/mediumlarge/1/1-legal-eagle-will-bullas.jpg">
            <a:extLst>
              <a:ext uri="{FF2B5EF4-FFF2-40B4-BE49-F238E27FC236}">
                <a16:creationId xmlns:a16="http://schemas.microsoft.com/office/drawing/2014/main" id="{3A09D62F-A8B5-44CF-9FDB-983A50250C6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1128" y="535515"/>
            <a:ext cx="3344811" cy="222615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7A169B2-C9E1-4F3E-BFBE-C6B6A3E688B2}"/>
              </a:ext>
            </a:extLst>
          </p:cNvPr>
          <p:cNvSpPr txBox="1"/>
          <p:nvPr/>
        </p:nvSpPr>
        <p:spPr>
          <a:xfrm>
            <a:off x="4378036" y="535515"/>
            <a:ext cx="6940398" cy="830997"/>
          </a:xfrm>
          <a:prstGeom prst="rect">
            <a:avLst/>
          </a:prstGeom>
          <a:noFill/>
        </p:spPr>
        <p:txBody>
          <a:bodyPr wrap="square" rtlCol="0">
            <a:spAutoFit/>
          </a:bodyPr>
          <a:lstStyle/>
          <a:p>
            <a:r>
              <a:rPr lang="en-US" sz="4800" b="1" dirty="0"/>
              <a:t>Follow Legal Procedures </a:t>
            </a:r>
          </a:p>
        </p:txBody>
      </p:sp>
      <p:pic>
        <p:nvPicPr>
          <p:cNvPr id="2050" name="Picture 2" descr="https://tse1.mm.bing.net/th?id=OIP.6wo-3rq02znISRPzH5uaHAHaEC&amp;pid=Api&amp;P=0">
            <a:extLst>
              <a:ext uri="{FF2B5EF4-FFF2-40B4-BE49-F238E27FC236}">
                <a16:creationId xmlns:a16="http://schemas.microsoft.com/office/drawing/2014/main" id="{2A5AE8E8-1DD6-46E5-8591-0F23256203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5195" y="4800275"/>
            <a:ext cx="3422859" cy="186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72783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74000">
              <a:schemeClr val="accent1">
                <a:lumMod val="45000"/>
                <a:lumOff val="55000"/>
              </a:schemeClr>
            </a:gs>
            <a:gs pos="2000">
              <a:schemeClr val="accent2">
                <a:lumMod val="40000"/>
                <a:lumOff val="60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DF783-7558-4CC7-AA1C-7A4DC2039684}"/>
              </a:ext>
            </a:extLst>
          </p:cNvPr>
          <p:cNvSpPr>
            <a:spLocks noGrp="1"/>
          </p:cNvSpPr>
          <p:nvPr>
            <p:ph type="title"/>
          </p:nvPr>
        </p:nvSpPr>
        <p:spPr>
          <a:xfrm>
            <a:off x="838200" y="365125"/>
            <a:ext cx="10515600" cy="1325563"/>
          </a:xfrm>
        </p:spPr>
        <p:txBody>
          <a:bodyPr/>
          <a:lstStyle/>
          <a:p>
            <a:r>
              <a:rPr lang="en-US" b="1" dirty="0">
                <a:latin typeface="+mn-lt"/>
              </a:rPr>
              <a:t>Grading and Progress Monitoring 34 CFR §300.324 </a:t>
            </a:r>
          </a:p>
        </p:txBody>
      </p:sp>
      <p:sp>
        <p:nvSpPr>
          <p:cNvPr id="3" name="Content Placeholder 2">
            <a:extLst>
              <a:ext uri="{FF2B5EF4-FFF2-40B4-BE49-F238E27FC236}">
                <a16:creationId xmlns:a16="http://schemas.microsoft.com/office/drawing/2014/main" id="{8838DB7A-3DCD-4A3F-83DD-7EAEFCA62B35}"/>
              </a:ext>
            </a:extLst>
          </p:cNvPr>
          <p:cNvSpPr>
            <a:spLocks noGrp="1"/>
          </p:cNvSpPr>
          <p:nvPr>
            <p:ph idx="1"/>
          </p:nvPr>
        </p:nvSpPr>
        <p:spPr>
          <a:xfrm>
            <a:off x="838200" y="1825625"/>
            <a:ext cx="10515600" cy="4593648"/>
          </a:xfrm>
        </p:spPr>
        <p:txBody>
          <a:bodyPr>
            <a:normAutofit fontScale="85000" lnSpcReduction="20000"/>
          </a:bodyPr>
          <a:lstStyle/>
          <a:p>
            <a:r>
              <a:rPr lang="en-US" dirty="0"/>
              <a:t>A student’s progress or mastery toward his/her IEP goals is never the basis for his/her grade. </a:t>
            </a:r>
          </a:p>
          <a:p>
            <a:r>
              <a:rPr lang="en-US" dirty="0"/>
              <a:t>Goals designate the necessary learning for the student to ensure access to and progress in the general curriculum as well as resulting in the student’s attainment of standards set out as critical in his/ her PLAAFP. </a:t>
            </a:r>
          </a:p>
          <a:p>
            <a:r>
              <a:rPr lang="en-US" dirty="0"/>
              <a:t>LEAs report students’ progress towards mastery of their IEP goals through IEP progress reports. This is its own process and is separate from reporting students’ grades. </a:t>
            </a:r>
          </a:p>
          <a:p>
            <a:r>
              <a:rPr lang="en-US" dirty="0"/>
              <a:t>Mastery of an IEP goal does not constitute passing a course, and passing a course does not equate to mastering an IEP goal</a:t>
            </a:r>
          </a:p>
          <a:p>
            <a:pPr fontAlgn="base"/>
            <a:r>
              <a:rPr lang="en-US" dirty="0"/>
              <a:t>Data collection should begin as soon as the IEP is developed and continue until the next scheduled IEP review.</a:t>
            </a:r>
          </a:p>
          <a:p>
            <a:pPr fontAlgn="base"/>
            <a:r>
              <a:rPr lang="en-US" dirty="0"/>
              <a:t>Usually progress is reported at the same time that typical students receive report cards, but this can change based on an ARD/IEP committee decision.</a:t>
            </a:r>
          </a:p>
        </p:txBody>
      </p:sp>
    </p:spTree>
    <p:extLst>
      <p:ext uri="{BB962C8B-B14F-4D97-AF65-F5344CB8AC3E}">
        <p14:creationId xmlns:p14="http://schemas.microsoft.com/office/powerpoint/2010/main" val="5372463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pattFill prst="ltUpDiag">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96067-B146-4870-A635-33D89A9A9AE3}"/>
              </a:ext>
            </a:extLst>
          </p:cNvPr>
          <p:cNvSpPr>
            <a:spLocks noGrp="1"/>
          </p:cNvSpPr>
          <p:nvPr>
            <p:ph type="title"/>
          </p:nvPr>
        </p:nvSpPr>
        <p:spPr/>
        <p:txBody>
          <a:bodyPr/>
          <a:lstStyle/>
          <a:p>
            <a:r>
              <a:rPr lang="en-US" b="1" dirty="0"/>
              <a:t>Grading and Progress Monitoring </a:t>
            </a:r>
            <a:endParaRPr lang="en-US" dirty="0"/>
          </a:p>
        </p:txBody>
      </p:sp>
      <p:sp>
        <p:nvSpPr>
          <p:cNvPr id="3" name="Content Placeholder 2">
            <a:extLst>
              <a:ext uri="{FF2B5EF4-FFF2-40B4-BE49-F238E27FC236}">
                <a16:creationId xmlns:a16="http://schemas.microsoft.com/office/drawing/2014/main" id="{C4263C03-CBD2-4E6F-99B6-96AA794B5B57}"/>
              </a:ext>
            </a:extLst>
          </p:cNvPr>
          <p:cNvSpPr>
            <a:spLocks noGrp="1"/>
          </p:cNvSpPr>
          <p:nvPr>
            <p:ph idx="1"/>
          </p:nvPr>
        </p:nvSpPr>
        <p:spPr>
          <a:xfrm>
            <a:off x="838200" y="1825625"/>
            <a:ext cx="10515600" cy="4351338"/>
          </a:xfrm>
        </p:spPr>
        <p:txBody>
          <a:bodyPr/>
          <a:lstStyle/>
          <a:p>
            <a:pPr marL="0" indent="0">
              <a:buNone/>
            </a:pPr>
            <a:r>
              <a:rPr lang="en-US" i="1" dirty="0"/>
              <a:t>Should a teacher give a zero for work that is missing or incomplete?</a:t>
            </a:r>
          </a:p>
          <a:p>
            <a:pPr marL="0" indent="0">
              <a:buNone/>
            </a:pPr>
            <a:r>
              <a:rPr lang="en-US" dirty="0"/>
              <a:t> While there is no statute that prohibits the use of zeros in grading, teachers should assign a student an “incomplete” for work that the student does not turn in or that is unsatisfactory, and allow him/her to complete the work before, during, or after school, during lunch, or in other settings. This practice will allow for a more accurate reflection of what the student does or does not know.</a:t>
            </a:r>
          </a:p>
        </p:txBody>
      </p:sp>
    </p:spTree>
    <p:extLst>
      <p:ext uri="{BB962C8B-B14F-4D97-AF65-F5344CB8AC3E}">
        <p14:creationId xmlns:p14="http://schemas.microsoft.com/office/powerpoint/2010/main" val="42308023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87000">
              <a:schemeClr val="accent6">
                <a:lumMod val="60000"/>
                <a:lumOff val="40000"/>
              </a:schemeClr>
            </a:gs>
            <a:gs pos="74000">
              <a:schemeClr val="accent1">
                <a:lumMod val="45000"/>
                <a:lumOff val="55000"/>
              </a:schemeClr>
            </a:gs>
            <a:gs pos="2000">
              <a:schemeClr val="accent2">
                <a:lumMod val="40000"/>
                <a:lumOff val="60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9A04D-4452-4325-8161-79D4967735D5}"/>
              </a:ext>
            </a:extLst>
          </p:cNvPr>
          <p:cNvSpPr>
            <a:spLocks noGrp="1"/>
          </p:cNvSpPr>
          <p:nvPr>
            <p:ph type="title"/>
          </p:nvPr>
        </p:nvSpPr>
        <p:spPr/>
        <p:txBody>
          <a:bodyPr/>
          <a:lstStyle/>
          <a:p>
            <a:r>
              <a:rPr lang="en-US" b="1" dirty="0">
                <a:latin typeface="+mn-lt"/>
              </a:rPr>
              <a:t>Lack of Progress 34 CFR §300.324</a:t>
            </a:r>
          </a:p>
        </p:txBody>
      </p:sp>
      <p:sp>
        <p:nvSpPr>
          <p:cNvPr id="3" name="Content Placeholder 2">
            <a:extLst>
              <a:ext uri="{FF2B5EF4-FFF2-40B4-BE49-F238E27FC236}">
                <a16:creationId xmlns:a16="http://schemas.microsoft.com/office/drawing/2014/main" id="{1C9401B6-922C-437A-B04C-66B63F7C86D7}"/>
              </a:ext>
            </a:extLst>
          </p:cNvPr>
          <p:cNvSpPr>
            <a:spLocks noGrp="1"/>
          </p:cNvSpPr>
          <p:nvPr>
            <p:ph idx="1"/>
          </p:nvPr>
        </p:nvSpPr>
        <p:spPr/>
        <p:txBody>
          <a:bodyPr>
            <a:normAutofit fontScale="92500"/>
          </a:bodyPr>
          <a:lstStyle/>
          <a:p>
            <a:r>
              <a:rPr lang="en-US" dirty="0"/>
              <a:t>The ARD committee must revise the IEP as appropriate to address any lack of expected progress toward the annual goals and in the general education curriculum, where appropriate. </a:t>
            </a:r>
          </a:p>
          <a:p>
            <a:r>
              <a:rPr lang="en-US" dirty="0"/>
              <a:t>If the student with disabilities fails to make progress on the IEP, the responsible teacher will review the IEP for appropriateness of goals/objectives, instructional materials and methods. The teacher must document the efforts made to try to help the student achieve success.</a:t>
            </a:r>
          </a:p>
          <a:p>
            <a:r>
              <a:rPr lang="en-US" dirty="0"/>
              <a:t>If a student with disabilities is not progressing toward mastery of the goal by the annual ARD, the ARD/IEP committee must convene to discuss the student’s needs and make recommendations to assist the student.</a:t>
            </a:r>
          </a:p>
          <a:p>
            <a:endParaRPr lang="en-US" dirty="0"/>
          </a:p>
          <a:p>
            <a:pPr marL="0" indent="0">
              <a:buNone/>
            </a:pPr>
            <a:endParaRPr lang="en-US" dirty="0"/>
          </a:p>
          <a:p>
            <a:endParaRPr lang="en-US" dirty="0"/>
          </a:p>
        </p:txBody>
      </p:sp>
    </p:spTree>
    <p:extLst>
      <p:ext uri="{BB962C8B-B14F-4D97-AF65-F5344CB8AC3E}">
        <p14:creationId xmlns:p14="http://schemas.microsoft.com/office/powerpoint/2010/main" val="35910614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pattFill prst="smConfetti">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911C8-7190-4375-9122-BB369907A5FF}"/>
              </a:ext>
            </a:extLst>
          </p:cNvPr>
          <p:cNvSpPr>
            <a:spLocks noGrp="1"/>
          </p:cNvSpPr>
          <p:nvPr>
            <p:ph type="title"/>
          </p:nvPr>
        </p:nvSpPr>
        <p:spPr>
          <a:xfrm>
            <a:off x="838200" y="1"/>
            <a:ext cx="10515600" cy="1690688"/>
          </a:xfrm>
        </p:spPr>
        <p:txBody>
          <a:bodyPr/>
          <a:lstStyle/>
          <a:p>
            <a:pPr algn="ctr"/>
            <a:r>
              <a:rPr lang="en-US" b="1" dirty="0">
                <a:latin typeface="+mn-lt"/>
              </a:rPr>
              <a:t>Discipline</a:t>
            </a:r>
          </a:p>
        </p:txBody>
      </p:sp>
      <p:sp>
        <p:nvSpPr>
          <p:cNvPr id="3" name="Content Placeholder 2">
            <a:extLst>
              <a:ext uri="{FF2B5EF4-FFF2-40B4-BE49-F238E27FC236}">
                <a16:creationId xmlns:a16="http://schemas.microsoft.com/office/drawing/2014/main" id="{2744F49A-332A-43C9-9564-35F846EFE82E}"/>
              </a:ext>
            </a:extLst>
          </p:cNvPr>
          <p:cNvSpPr>
            <a:spLocks noGrp="1"/>
          </p:cNvSpPr>
          <p:nvPr>
            <p:ph idx="1"/>
          </p:nvPr>
        </p:nvSpPr>
        <p:spPr>
          <a:xfrm>
            <a:off x="838200" y="1403287"/>
            <a:ext cx="10515600" cy="4773676"/>
          </a:xfrm>
        </p:spPr>
        <p:txBody>
          <a:bodyPr>
            <a:normAutofit fontScale="92500" lnSpcReduction="20000"/>
          </a:bodyPr>
          <a:lstStyle/>
          <a:p>
            <a:r>
              <a:rPr lang="en-US" b="1" dirty="0"/>
              <a:t>DISCIPLINARY CHANGE OF PLACEMENT-</a:t>
            </a:r>
            <a:r>
              <a:rPr lang="en-US" dirty="0"/>
              <a:t>10 consecutive school days or series of removals total more than 10 school days in a school year. 34 CFR §300.536</a:t>
            </a:r>
          </a:p>
          <a:p>
            <a:endParaRPr lang="en-US" dirty="0"/>
          </a:p>
          <a:p>
            <a:r>
              <a:rPr lang="en-US" b="1" dirty="0"/>
              <a:t>MDR-</a:t>
            </a:r>
            <a:r>
              <a:rPr lang="en-US" dirty="0"/>
              <a:t>A manifestation determination must be made within 10 school days of any decision to make a disciplinary change of placement of the child with a disability because of a violation of a code of student conduct. 34 CFR §300.530</a:t>
            </a:r>
            <a:endParaRPr lang="en-US" b="1" dirty="0"/>
          </a:p>
          <a:p>
            <a:endParaRPr lang="en-US" dirty="0"/>
          </a:p>
          <a:p>
            <a:r>
              <a:rPr lang="en-US" b="1" dirty="0"/>
              <a:t>FUNCTIONAL BEHAVIORAL ASSESSMENTS (FBAs) AND BEHAVIOR INTERVENTION PLANS (BIPs)-</a:t>
            </a:r>
            <a:r>
              <a:rPr lang="en-US" dirty="0"/>
              <a:t>not later than the 10th school day after the change in placement.</a:t>
            </a:r>
          </a:p>
          <a:p>
            <a:endParaRPr lang="en-US" dirty="0"/>
          </a:p>
          <a:p>
            <a:r>
              <a:rPr lang="en-US" b="1" dirty="0"/>
              <a:t>Alternatives</a:t>
            </a:r>
            <a:r>
              <a:rPr lang="en-US" dirty="0"/>
              <a:t> to DAEP, OSS and ISS</a:t>
            </a:r>
          </a:p>
        </p:txBody>
      </p:sp>
    </p:spTree>
    <p:extLst>
      <p:ext uri="{BB962C8B-B14F-4D97-AF65-F5344CB8AC3E}">
        <p14:creationId xmlns:p14="http://schemas.microsoft.com/office/powerpoint/2010/main" val="7249161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pattFill prst="ltUpDiag">
          <a:fgClr>
            <a:schemeClr val="accent1">
              <a:lumMod val="40000"/>
              <a:lumOff val="60000"/>
            </a:schemeClr>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66742-E0F2-464D-9987-FDEBC8C3B1E5}"/>
              </a:ext>
            </a:extLst>
          </p:cNvPr>
          <p:cNvSpPr>
            <a:spLocks noGrp="1"/>
          </p:cNvSpPr>
          <p:nvPr>
            <p:ph type="title"/>
          </p:nvPr>
        </p:nvSpPr>
        <p:spPr>
          <a:xfrm>
            <a:off x="838200" y="365125"/>
            <a:ext cx="10515600" cy="893307"/>
          </a:xfrm>
        </p:spPr>
        <p:txBody>
          <a:bodyPr/>
          <a:lstStyle/>
          <a:p>
            <a:r>
              <a:rPr lang="en-US" dirty="0"/>
              <a:t>Key Changes to ISS under HB 6</a:t>
            </a:r>
          </a:p>
        </p:txBody>
      </p:sp>
      <p:sp>
        <p:nvSpPr>
          <p:cNvPr id="3" name="Content Placeholder 2">
            <a:extLst>
              <a:ext uri="{FF2B5EF4-FFF2-40B4-BE49-F238E27FC236}">
                <a16:creationId xmlns:a16="http://schemas.microsoft.com/office/drawing/2014/main" id="{699A5F97-EB74-4085-B21B-FD2EC40FD3D4}"/>
              </a:ext>
            </a:extLst>
          </p:cNvPr>
          <p:cNvSpPr>
            <a:spLocks noGrp="1"/>
          </p:cNvSpPr>
          <p:nvPr>
            <p:ph idx="1"/>
          </p:nvPr>
        </p:nvSpPr>
        <p:spPr>
          <a:xfrm>
            <a:off x="838200" y="1258432"/>
            <a:ext cx="10515600" cy="4918531"/>
          </a:xfrm>
        </p:spPr>
        <p:txBody>
          <a:bodyPr>
            <a:normAutofit fontScale="85000" lnSpcReduction="20000"/>
          </a:bodyPr>
          <a:lstStyle/>
          <a:p>
            <a:r>
              <a:rPr lang="en-US" sz="2600" b="1" dirty="0"/>
              <a:t>No time limits on ISS</a:t>
            </a:r>
            <a:r>
              <a:rPr lang="en-US" sz="2600" dirty="0"/>
              <a:t> placements: Schools can now keep students—including those in special education—in ISS as long as deemed necessary, provided an </a:t>
            </a:r>
            <a:r>
              <a:rPr lang="en-US" sz="2600" b="1" dirty="0"/>
              <a:t>administrative review occurs every 10 school days</a:t>
            </a:r>
            <a:r>
              <a:rPr lang="en-US" sz="2600" dirty="0"/>
              <a:t> to confirm continued appropriateness and educational progress.</a:t>
            </a:r>
          </a:p>
          <a:p>
            <a:endParaRPr lang="en-US" sz="2600" dirty="0"/>
          </a:p>
          <a:p>
            <a:r>
              <a:rPr lang="en-US" sz="2600" b="1" dirty="0"/>
              <a:t>Out-of-school suspensions capped at 3 days</a:t>
            </a:r>
            <a:r>
              <a:rPr lang="en-US" sz="2600" dirty="0"/>
              <a:t>: OSS for any student, including those with disabilities, is limited to a maximum of three consecutive school days.</a:t>
            </a:r>
            <a:br>
              <a:rPr lang="en-US" sz="2600" dirty="0"/>
            </a:br>
            <a:endParaRPr lang="en-US" sz="2600" dirty="0"/>
          </a:p>
          <a:p>
            <a:r>
              <a:rPr lang="en-US" sz="2600" b="1" dirty="0"/>
              <a:t>Threat assessments for special ed students</a:t>
            </a:r>
            <a:r>
              <a:rPr lang="en-US" sz="2600" dirty="0"/>
              <a:t>: If a student in special education is involved in a behavioral threat assessment, team composition must include professionals knowledgeable about that student’s disability (e.g., special ed teacher, behavior coach).</a:t>
            </a:r>
          </a:p>
          <a:p>
            <a:endParaRPr lang="en-US" sz="2600" dirty="0"/>
          </a:p>
          <a:p>
            <a:r>
              <a:rPr lang="en-US" sz="2600" b="1" dirty="0"/>
              <a:t>Disciplinary metrics excluded from accountability</a:t>
            </a:r>
            <a:r>
              <a:rPr lang="en-US" sz="2600" dirty="0"/>
              <a:t>: The Texas Education Agency will </a:t>
            </a:r>
            <a:r>
              <a:rPr lang="en-US" sz="2600" b="1" dirty="0"/>
              <a:t>exclude special education ISS and OSS rates</a:t>
            </a:r>
            <a:r>
              <a:rPr lang="en-US" sz="2600" dirty="0"/>
              <a:t> from accountability calculations under the Results-Driven Accountability system, meaning districts won’t be penalized based on these removal rates.</a:t>
            </a:r>
          </a:p>
          <a:p>
            <a:endParaRPr lang="en-US" dirty="0"/>
          </a:p>
        </p:txBody>
      </p:sp>
    </p:spTree>
    <p:extLst>
      <p:ext uri="{BB962C8B-B14F-4D97-AF65-F5344CB8AC3E}">
        <p14:creationId xmlns:p14="http://schemas.microsoft.com/office/powerpoint/2010/main" val="37192711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pattFill prst="pct25">
          <a:fgClr>
            <a:srgbClr val="FC18A0"/>
          </a:fgClr>
          <a:bgClr>
            <a:schemeClr val="bg1"/>
          </a:bgClr>
        </a:pattFill>
        <a:effectLst/>
      </p:bgPr>
    </p:bg>
    <p:spTree>
      <p:nvGrpSpPr>
        <p:cNvPr id="1" name=""/>
        <p:cNvGrpSpPr/>
        <p:nvPr/>
      </p:nvGrpSpPr>
      <p:grpSpPr>
        <a:xfrm>
          <a:off x="0" y="0"/>
          <a:ext cx="0" cy="0"/>
          <a:chOff x="0" y="0"/>
          <a:chExt cx="0" cy="0"/>
        </a:xfrm>
      </p:grpSpPr>
      <p:sp>
        <p:nvSpPr>
          <p:cNvPr id="2" name="TextBox 1"/>
          <p:cNvSpPr txBox="1"/>
          <p:nvPr/>
        </p:nvSpPr>
        <p:spPr>
          <a:xfrm>
            <a:off x="914400" y="652402"/>
            <a:ext cx="9987114" cy="830997"/>
          </a:xfrm>
          <a:prstGeom prst="rect">
            <a:avLst/>
          </a:prstGeom>
          <a:noFill/>
        </p:spPr>
        <p:txBody>
          <a:bodyPr wrap="square" rtlCol="0">
            <a:spAutoFit/>
          </a:bodyPr>
          <a:lstStyle/>
          <a:p>
            <a:pPr algn="ctr"/>
            <a:r>
              <a:rPr lang="en-US" sz="4800" dirty="0"/>
              <a:t>Parental Involvement</a:t>
            </a:r>
          </a:p>
        </p:txBody>
      </p:sp>
      <p:sp>
        <p:nvSpPr>
          <p:cNvPr id="3" name="TextBox 2"/>
          <p:cNvSpPr txBox="1"/>
          <p:nvPr/>
        </p:nvSpPr>
        <p:spPr>
          <a:xfrm>
            <a:off x="1408474" y="1921280"/>
            <a:ext cx="9987114" cy="1938992"/>
          </a:xfrm>
          <a:prstGeom prst="rect">
            <a:avLst/>
          </a:prstGeom>
          <a:noFill/>
        </p:spPr>
        <p:txBody>
          <a:bodyPr wrap="square" rtlCol="0">
            <a:spAutoFit/>
          </a:bodyPr>
          <a:lstStyle/>
          <a:p>
            <a:pPr algn="ctr"/>
            <a:r>
              <a:rPr lang="en-US" sz="4000" dirty="0"/>
              <a:t>Parents have the right to “meaningful participation” in all decisions regarding their children.</a:t>
            </a:r>
          </a:p>
        </p:txBody>
      </p:sp>
      <p:sp>
        <p:nvSpPr>
          <p:cNvPr id="7" name="TextBox 6"/>
          <p:cNvSpPr txBox="1"/>
          <p:nvPr/>
        </p:nvSpPr>
        <p:spPr>
          <a:xfrm>
            <a:off x="2734147" y="4630067"/>
            <a:ext cx="8309936" cy="1323439"/>
          </a:xfrm>
          <a:prstGeom prst="rect">
            <a:avLst/>
          </a:prstGeom>
          <a:noFill/>
        </p:spPr>
        <p:txBody>
          <a:bodyPr wrap="square" rtlCol="0">
            <a:spAutoFit/>
          </a:bodyPr>
          <a:lstStyle/>
          <a:p>
            <a:r>
              <a:rPr lang="en-US" sz="4000" dirty="0"/>
              <a:t>Assessment			Services</a:t>
            </a:r>
          </a:p>
          <a:p>
            <a:r>
              <a:rPr lang="en-US" sz="4000" dirty="0"/>
              <a:t>Placement			Goals</a:t>
            </a:r>
          </a:p>
        </p:txBody>
      </p:sp>
    </p:spTree>
    <p:extLst>
      <p:ext uri="{BB962C8B-B14F-4D97-AF65-F5344CB8AC3E}">
        <p14:creationId xmlns:p14="http://schemas.microsoft.com/office/powerpoint/2010/main" val="42061900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http://diabeteshandsfoundation.org/wp-content/uploads/2013/01/input1.jpg"/>
          <p:cNvPicPr>
            <a:picLocks noChangeAspect="1" noChangeArrowheads="1"/>
          </p:cNvPicPr>
          <p:nvPr/>
        </p:nvPicPr>
        <p:blipFill rotWithShape="1">
          <a:blip r:embed="rId3">
            <a:extLst>
              <a:ext uri="{28A0092B-C50C-407E-A947-70E740481C1C}">
                <a14:useLocalDpi xmlns:a14="http://schemas.microsoft.com/office/drawing/2010/main" val="0"/>
              </a:ext>
            </a:extLst>
          </a:blip>
          <a:srcRect l="27527" t="48410" b="10407"/>
          <a:stretch/>
        </p:blipFill>
        <p:spPr bwMode="auto">
          <a:xfrm>
            <a:off x="6212564" y="4942478"/>
            <a:ext cx="5625474" cy="146538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70194" y="4470465"/>
            <a:ext cx="5867400" cy="1569660"/>
          </a:xfrm>
          <a:prstGeom prst="rect">
            <a:avLst/>
          </a:prstGeom>
          <a:noFill/>
        </p:spPr>
        <p:txBody>
          <a:bodyPr wrap="square" rtlCol="0">
            <a:spAutoFit/>
          </a:bodyPr>
          <a:lstStyle/>
          <a:p>
            <a:r>
              <a:rPr lang="en-US" sz="4800" b="1" dirty="0">
                <a:solidFill>
                  <a:schemeClr val="accent6"/>
                </a:solidFill>
              </a:rPr>
              <a:t>In order to make appropriate decisions, </a:t>
            </a:r>
          </a:p>
        </p:txBody>
      </p:sp>
      <p:sp>
        <p:nvSpPr>
          <p:cNvPr id="4" name="TextBox 3"/>
          <p:cNvSpPr txBox="1"/>
          <p:nvPr/>
        </p:nvSpPr>
        <p:spPr>
          <a:xfrm>
            <a:off x="1634261" y="1098715"/>
            <a:ext cx="8967019" cy="2123658"/>
          </a:xfrm>
          <a:prstGeom prst="rect">
            <a:avLst/>
          </a:prstGeom>
          <a:noFill/>
        </p:spPr>
        <p:txBody>
          <a:bodyPr wrap="square" rtlCol="0">
            <a:spAutoFit/>
          </a:bodyPr>
          <a:lstStyle/>
          <a:p>
            <a:pPr algn="ctr"/>
            <a:r>
              <a:rPr lang="en-US" sz="6600" b="1" dirty="0">
                <a:solidFill>
                  <a:srgbClr val="FF0000"/>
                </a:solidFill>
              </a:rPr>
              <a:t>You may not be in the ARD meeting</a:t>
            </a:r>
          </a:p>
        </p:txBody>
      </p:sp>
      <p:cxnSp>
        <p:nvCxnSpPr>
          <p:cNvPr id="6" name="Straight Connector 5"/>
          <p:cNvCxnSpPr/>
          <p:nvPr/>
        </p:nvCxnSpPr>
        <p:spPr>
          <a:xfrm flipV="1">
            <a:off x="206829" y="3842657"/>
            <a:ext cx="11821885" cy="43543"/>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9175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05543" y="609600"/>
            <a:ext cx="10733314" cy="5632311"/>
          </a:xfrm>
          <a:prstGeom prst="rect">
            <a:avLst/>
          </a:prstGeom>
          <a:noFill/>
        </p:spPr>
        <p:txBody>
          <a:bodyPr wrap="square" rtlCol="0">
            <a:spAutoFit/>
          </a:bodyPr>
          <a:lstStyle/>
          <a:p>
            <a:r>
              <a:rPr lang="en-US" sz="4000" dirty="0"/>
              <a:t>IDEA makes sure that the ARD reviews an FIE to develop an IEP that ensures FAPE in an LRE. </a:t>
            </a:r>
          </a:p>
          <a:p>
            <a:endParaRPr lang="en-US" sz="4000" dirty="0"/>
          </a:p>
          <a:p>
            <a:r>
              <a:rPr lang="en-US" sz="4000" dirty="0"/>
              <a:t>Following an FIE, that may include an FBA, children can be identified as SLD, ED, OHI, DHH, VI, AU, ID, OI, SI, TBI, or any combination of these. </a:t>
            </a:r>
          </a:p>
          <a:p>
            <a:endParaRPr lang="en-US" sz="4000" dirty="0"/>
          </a:p>
          <a:p>
            <a:r>
              <a:rPr lang="en-US" sz="4000" dirty="0"/>
              <a:t>Services may include OT, PT, AI, VI, O &amp; M, AT, and/or a BIP.</a:t>
            </a:r>
          </a:p>
        </p:txBody>
      </p:sp>
    </p:spTree>
    <p:extLst>
      <p:ext uri="{BB962C8B-B14F-4D97-AF65-F5344CB8AC3E}">
        <p14:creationId xmlns:p14="http://schemas.microsoft.com/office/powerpoint/2010/main" val="34116424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irisexecutives.com/wp-content/uploads/2015/09/be_specifi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535" y="327088"/>
            <a:ext cx="7086473" cy="617124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559040" y="845326"/>
            <a:ext cx="4632960" cy="830997"/>
          </a:xfrm>
          <a:prstGeom prst="rect">
            <a:avLst/>
          </a:prstGeom>
          <a:noFill/>
        </p:spPr>
        <p:txBody>
          <a:bodyPr wrap="square" rtlCol="0">
            <a:spAutoFit/>
          </a:bodyPr>
          <a:lstStyle/>
          <a:p>
            <a:r>
              <a:rPr lang="en-US" sz="4800" dirty="0"/>
              <a:t>- to the disability</a:t>
            </a:r>
          </a:p>
        </p:txBody>
      </p:sp>
      <p:sp>
        <p:nvSpPr>
          <p:cNvPr id="4" name="TextBox 3"/>
          <p:cNvSpPr txBox="1"/>
          <p:nvPr/>
        </p:nvSpPr>
        <p:spPr>
          <a:xfrm>
            <a:off x="7559040" y="2194560"/>
            <a:ext cx="4632960" cy="830997"/>
          </a:xfrm>
          <a:prstGeom prst="rect">
            <a:avLst/>
          </a:prstGeom>
          <a:noFill/>
        </p:spPr>
        <p:txBody>
          <a:bodyPr wrap="square" rtlCol="0">
            <a:spAutoFit/>
          </a:bodyPr>
          <a:lstStyle/>
          <a:p>
            <a:r>
              <a:rPr lang="en-US" sz="4800" dirty="0"/>
              <a:t>- to the student</a:t>
            </a:r>
          </a:p>
        </p:txBody>
      </p:sp>
      <p:sp>
        <p:nvSpPr>
          <p:cNvPr id="5" name="TextBox 4"/>
          <p:cNvSpPr txBox="1"/>
          <p:nvPr/>
        </p:nvSpPr>
        <p:spPr>
          <a:xfrm>
            <a:off x="7559040" y="3715512"/>
            <a:ext cx="4632960" cy="830997"/>
          </a:xfrm>
          <a:prstGeom prst="rect">
            <a:avLst/>
          </a:prstGeom>
          <a:noFill/>
        </p:spPr>
        <p:txBody>
          <a:bodyPr wrap="square" rtlCol="0">
            <a:spAutoFit/>
          </a:bodyPr>
          <a:lstStyle/>
          <a:p>
            <a:r>
              <a:rPr lang="en-US" sz="4800" dirty="0"/>
              <a:t>- to the subject</a:t>
            </a:r>
          </a:p>
        </p:txBody>
      </p:sp>
      <p:sp>
        <p:nvSpPr>
          <p:cNvPr id="6" name="TextBox 5"/>
          <p:cNvSpPr txBox="1"/>
          <p:nvPr/>
        </p:nvSpPr>
        <p:spPr>
          <a:xfrm>
            <a:off x="7559040" y="5065776"/>
            <a:ext cx="4632960" cy="830997"/>
          </a:xfrm>
          <a:prstGeom prst="rect">
            <a:avLst/>
          </a:prstGeom>
          <a:noFill/>
        </p:spPr>
        <p:txBody>
          <a:bodyPr wrap="square" rtlCol="0">
            <a:spAutoFit/>
          </a:bodyPr>
          <a:lstStyle/>
          <a:p>
            <a:r>
              <a:rPr lang="en-US" sz="4800" dirty="0"/>
              <a:t>- to the activity</a:t>
            </a:r>
          </a:p>
        </p:txBody>
      </p:sp>
    </p:spTree>
    <p:extLst>
      <p:ext uri="{BB962C8B-B14F-4D97-AF65-F5344CB8AC3E}">
        <p14:creationId xmlns:p14="http://schemas.microsoft.com/office/powerpoint/2010/main" val="15500605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pharmacistsupport.org/wp-content/uploads/2013/11/Your-Opinion-ThinkStock177743509-small-447x34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1419" y="277357"/>
            <a:ext cx="4257675" cy="32385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063343" y="973277"/>
            <a:ext cx="2895600" cy="923330"/>
          </a:xfrm>
          <a:prstGeom prst="rect">
            <a:avLst/>
          </a:prstGeom>
          <a:solidFill>
            <a:srgbClr val="FF0000"/>
          </a:solidFill>
        </p:spPr>
        <p:txBody>
          <a:bodyPr wrap="square" rtlCol="0">
            <a:spAutoFit/>
          </a:bodyPr>
          <a:lstStyle/>
          <a:p>
            <a:r>
              <a:rPr lang="en-US" sz="5400" dirty="0">
                <a:solidFill>
                  <a:schemeClr val="bg1"/>
                </a:solidFill>
                <a:latin typeface="Pristina" panose="03060402040406080204" pitchFamily="66" charset="0"/>
              </a:rPr>
              <a:t>professional</a:t>
            </a:r>
          </a:p>
        </p:txBody>
      </p:sp>
      <p:sp>
        <p:nvSpPr>
          <p:cNvPr id="4" name="TextBox 3"/>
          <p:cNvSpPr txBox="1"/>
          <p:nvPr/>
        </p:nvSpPr>
        <p:spPr>
          <a:xfrm>
            <a:off x="6063343" y="1836722"/>
            <a:ext cx="5268686" cy="923330"/>
          </a:xfrm>
          <a:prstGeom prst="rect">
            <a:avLst/>
          </a:prstGeom>
          <a:noFill/>
        </p:spPr>
        <p:txBody>
          <a:bodyPr wrap="square" rtlCol="0">
            <a:spAutoFit/>
          </a:bodyPr>
          <a:lstStyle/>
          <a:p>
            <a:r>
              <a:rPr lang="en-US" sz="5400" dirty="0">
                <a:latin typeface="Informal Roman" panose="030604020304060B0204" pitchFamily="66" charset="0"/>
              </a:rPr>
              <a:t>COUNTS!</a:t>
            </a:r>
          </a:p>
        </p:txBody>
      </p:sp>
      <p:sp>
        <p:nvSpPr>
          <p:cNvPr id="3" name="TextBox 2"/>
          <p:cNvSpPr txBox="1"/>
          <p:nvPr/>
        </p:nvSpPr>
        <p:spPr>
          <a:xfrm>
            <a:off x="1561419" y="2957967"/>
            <a:ext cx="8752115" cy="1569660"/>
          </a:xfrm>
          <a:prstGeom prst="rect">
            <a:avLst/>
          </a:prstGeom>
          <a:noFill/>
        </p:spPr>
        <p:txBody>
          <a:bodyPr wrap="square" rtlCol="0">
            <a:spAutoFit/>
          </a:bodyPr>
          <a:lstStyle/>
          <a:p>
            <a:pPr algn="ctr"/>
            <a:r>
              <a:rPr lang="en-US" sz="4800" dirty="0"/>
              <a:t>In evaluations, re-evaluations, and annual reviews.</a:t>
            </a:r>
          </a:p>
        </p:txBody>
      </p:sp>
      <p:sp>
        <p:nvSpPr>
          <p:cNvPr id="5" name="TextBox 4"/>
          <p:cNvSpPr txBox="1"/>
          <p:nvPr/>
        </p:nvSpPr>
        <p:spPr>
          <a:xfrm>
            <a:off x="206478" y="4985657"/>
            <a:ext cx="11847870" cy="1446550"/>
          </a:xfrm>
          <a:prstGeom prst="rect">
            <a:avLst/>
          </a:prstGeom>
          <a:noFill/>
        </p:spPr>
        <p:txBody>
          <a:bodyPr wrap="square" rtlCol="0">
            <a:spAutoFit/>
          </a:bodyPr>
          <a:lstStyle/>
          <a:p>
            <a:pPr algn="ctr"/>
            <a:r>
              <a:rPr lang="en-US" sz="4400" b="1" dirty="0">
                <a:latin typeface="Andalus" panose="02020603050405020304" pitchFamily="18" charset="-78"/>
                <a:cs typeface="Andalus" panose="02020603050405020304" pitchFamily="18" charset="-78"/>
              </a:rPr>
              <a:t>YOUR INPUT </a:t>
            </a:r>
            <a:r>
              <a:rPr lang="en-US" sz="4400" b="1" dirty="0">
                <a:solidFill>
                  <a:srgbClr val="FF0000"/>
                </a:solidFill>
                <a:latin typeface="Andalus" panose="02020603050405020304" pitchFamily="18" charset="-78"/>
                <a:cs typeface="Andalus" panose="02020603050405020304" pitchFamily="18" charset="-78"/>
              </a:rPr>
              <a:t>drives the decision-making and development of the IEP.</a:t>
            </a:r>
          </a:p>
        </p:txBody>
      </p:sp>
    </p:spTree>
    <p:extLst>
      <p:ext uri="{BB962C8B-B14F-4D97-AF65-F5344CB8AC3E}">
        <p14:creationId xmlns:p14="http://schemas.microsoft.com/office/powerpoint/2010/main" val="3679154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15108" y="339969"/>
            <a:ext cx="9050215" cy="1446550"/>
          </a:xfrm>
          <a:prstGeom prst="rect">
            <a:avLst/>
          </a:prstGeom>
          <a:noFill/>
        </p:spPr>
        <p:txBody>
          <a:bodyPr wrap="square" rtlCol="0">
            <a:spAutoFit/>
          </a:bodyPr>
          <a:lstStyle/>
          <a:p>
            <a:r>
              <a:rPr lang="en-US" sz="4400" dirty="0">
                <a:latin typeface="Andalus" panose="02020603050405020304" pitchFamily="18" charset="-78"/>
                <a:cs typeface="Andalus" panose="02020603050405020304" pitchFamily="18" charset="-78"/>
              </a:rPr>
              <a:t>If you see a support that is no longer necessary, please </a:t>
            </a:r>
          </a:p>
        </p:txBody>
      </p:sp>
      <p:pic>
        <p:nvPicPr>
          <p:cNvPr id="17410" name="Picture 2" descr="http://idealleaders.com/substance/uploads/2014/01/speak-u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4345" y="1786519"/>
            <a:ext cx="4381500" cy="2343151"/>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http://thumbs.dreamstime.com/z/growing-up-8224663.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8859"/>
          <a:stretch/>
        </p:blipFill>
        <p:spPr bwMode="auto">
          <a:xfrm>
            <a:off x="489340" y="2618399"/>
            <a:ext cx="5176490" cy="361827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400800" y="4129670"/>
            <a:ext cx="5357446" cy="2062103"/>
          </a:xfrm>
          <a:prstGeom prst="rect">
            <a:avLst/>
          </a:prstGeom>
          <a:noFill/>
        </p:spPr>
        <p:txBody>
          <a:bodyPr wrap="square" rtlCol="0">
            <a:spAutoFit/>
          </a:bodyPr>
          <a:lstStyle/>
          <a:p>
            <a:r>
              <a:rPr lang="en-US" sz="3200" dirty="0"/>
              <a:t>As kids mature, they learn coping skills that sometimes allow them to succeed without as much support.</a:t>
            </a:r>
          </a:p>
        </p:txBody>
      </p:sp>
    </p:spTree>
    <p:extLst>
      <p:ext uri="{BB962C8B-B14F-4D97-AF65-F5344CB8AC3E}">
        <p14:creationId xmlns:p14="http://schemas.microsoft.com/office/powerpoint/2010/main" val="2462453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aspeninstitute.org/sites/default/files/content/images/Teaching2_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412" y="2074985"/>
            <a:ext cx="5993198" cy="398731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26122" y="457200"/>
            <a:ext cx="10656278" cy="1015663"/>
          </a:xfrm>
          <a:prstGeom prst="rect">
            <a:avLst/>
          </a:prstGeom>
          <a:noFill/>
        </p:spPr>
        <p:txBody>
          <a:bodyPr wrap="square" rtlCol="0">
            <a:spAutoFit/>
          </a:bodyPr>
          <a:lstStyle/>
          <a:p>
            <a:r>
              <a:rPr lang="en-US" sz="6000" b="1" dirty="0">
                <a:solidFill>
                  <a:srgbClr val="FF0000"/>
                </a:solidFill>
                <a:latin typeface="Aparajita" panose="020B0604020202020204" pitchFamily="34" charset="0"/>
                <a:cs typeface="Aparajita" panose="020B0604020202020204" pitchFamily="34" charset="0"/>
              </a:rPr>
              <a:t>So… how does this affect you?</a:t>
            </a:r>
          </a:p>
        </p:txBody>
      </p:sp>
      <p:pic>
        <p:nvPicPr>
          <p:cNvPr id="1028" name="Picture 4" descr="http://static1.squarespace.com/static/55274225e4b0119e3f3e968c/t/5540e77de4b0543265626a13/14303169256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55668" y="2074985"/>
            <a:ext cx="2000250" cy="200025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658708" y="2180492"/>
            <a:ext cx="5392615" cy="3477875"/>
          </a:xfrm>
          <a:prstGeom prst="rect">
            <a:avLst/>
          </a:prstGeom>
          <a:noFill/>
        </p:spPr>
        <p:txBody>
          <a:bodyPr wrap="square" rtlCol="0">
            <a:spAutoFit/>
          </a:bodyPr>
          <a:lstStyle/>
          <a:p>
            <a:r>
              <a:rPr lang="en-US" sz="4400" dirty="0"/>
              <a:t>			You </a:t>
            </a:r>
            <a:r>
              <a:rPr lang="en-US" sz="4400" b="1" dirty="0">
                <a:solidFill>
                  <a:srgbClr val="FF0000"/>
                </a:solidFill>
              </a:rPr>
              <a:t>MUST</a:t>
            </a:r>
            <a:r>
              <a:rPr lang="en-US" sz="4400" dirty="0"/>
              <a:t> 			keep your 		eyes and ears open to students who may have disabilities. </a:t>
            </a:r>
          </a:p>
        </p:txBody>
      </p:sp>
    </p:spTree>
    <p:extLst>
      <p:ext uri="{BB962C8B-B14F-4D97-AF65-F5344CB8AC3E}">
        <p14:creationId xmlns:p14="http://schemas.microsoft.com/office/powerpoint/2010/main" val="27627063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geogebra.org/images/landingpage/No2-bi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262" y="203925"/>
            <a:ext cx="2000250" cy="200025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056671" y="465239"/>
            <a:ext cx="5948516" cy="5509200"/>
          </a:xfrm>
          <a:prstGeom prst="rect">
            <a:avLst/>
          </a:prstGeom>
          <a:noFill/>
        </p:spPr>
        <p:txBody>
          <a:bodyPr wrap="square" rtlCol="0">
            <a:spAutoFit/>
          </a:bodyPr>
          <a:lstStyle/>
          <a:p>
            <a:r>
              <a:rPr lang="en-US" sz="4400" dirty="0"/>
              <a:t>You </a:t>
            </a:r>
            <a:r>
              <a:rPr lang="en-US" sz="4400" b="1" dirty="0">
                <a:solidFill>
                  <a:srgbClr val="FF0000"/>
                </a:solidFill>
              </a:rPr>
              <a:t>MUST</a:t>
            </a:r>
            <a:r>
              <a:rPr lang="en-US" sz="4400" dirty="0"/>
              <a:t> understand the information in the IEP and provide the listed accommodations and supports. </a:t>
            </a:r>
          </a:p>
          <a:p>
            <a:endParaRPr lang="en-US" sz="4400" dirty="0"/>
          </a:p>
          <a:p>
            <a:endParaRPr lang="en-US" sz="4400" dirty="0"/>
          </a:p>
          <a:p>
            <a:r>
              <a:rPr lang="en-US" sz="4400" dirty="0"/>
              <a:t> </a:t>
            </a:r>
          </a:p>
        </p:txBody>
      </p:sp>
      <p:pic>
        <p:nvPicPr>
          <p:cNvPr id="8194" name="Picture 2" descr="Image result for students in a classroo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349" y="2251588"/>
            <a:ext cx="5584173" cy="372278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1FF08823-8DAB-46D8-9F10-B816673DD726}"/>
              </a:ext>
            </a:extLst>
          </p:cNvPr>
          <p:cNvSpPr/>
          <p:nvPr/>
        </p:nvSpPr>
        <p:spPr>
          <a:xfrm>
            <a:off x="6647799" y="4555990"/>
            <a:ext cx="4483728" cy="923330"/>
          </a:xfrm>
          <a:prstGeom prst="rect">
            <a:avLst/>
          </a:prstGeom>
          <a:noFill/>
        </p:spPr>
        <p:txBody>
          <a:bodyPr wrap="none" lIns="91440" tIns="45720" rIns="91440" bIns="45720">
            <a:prstTxWarp prst="textChevronInverted">
              <a:avLst/>
            </a:prstTxWarp>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Follow the IEP!</a:t>
            </a:r>
          </a:p>
        </p:txBody>
      </p:sp>
    </p:spTree>
    <p:extLst>
      <p:ext uri="{BB962C8B-B14F-4D97-AF65-F5344CB8AC3E}">
        <p14:creationId xmlns:p14="http://schemas.microsoft.com/office/powerpoint/2010/main" val="14102778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geogebra.org/images/landingpage/No3-bi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313" y="422885"/>
            <a:ext cx="2000250" cy="200025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047376" y="4731083"/>
            <a:ext cx="10562492" cy="2185214"/>
          </a:xfrm>
          <a:prstGeom prst="rect">
            <a:avLst/>
          </a:prstGeom>
        </p:spPr>
        <p:txBody>
          <a:bodyPr wrap="square">
            <a:spAutoFit/>
          </a:bodyPr>
          <a:lstStyle/>
          <a:p>
            <a:pPr algn="ctr"/>
            <a:r>
              <a:rPr lang="en-US" sz="4400" dirty="0"/>
              <a:t>You need to </a:t>
            </a:r>
            <a:r>
              <a:rPr lang="en-US" sz="4400" b="1" dirty="0">
                <a:solidFill>
                  <a:srgbClr val="FF0000"/>
                </a:solidFill>
              </a:rPr>
              <a:t>document</a:t>
            </a:r>
            <a:r>
              <a:rPr lang="en-US" sz="4400" dirty="0"/>
              <a:t> when/how you provided the accommodations and supports.</a:t>
            </a:r>
            <a:r>
              <a:rPr lang="en-US" sz="2400" dirty="0"/>
              <a:t>  </a:t>
            </a:r>
          </a:p>
          <a:p>
            <a:pPr algn="ctr"/>
            <a:r>
              <a:rPr lang="en-US" sz="2400" dirty="0"/>
              <a:t>(work samples, lesson planning, pre- and post- evaluation conferencing, contact log, accommodation log, yellow folder)</a:t>
            </a:r>
          </a:p>
        </p:txBody>
      </p:sp>
      <p:pic>
        <p:nvPicPr>
          <p:cNvPr id="3076" name="Picture 4" descr="http://ldaamerica.org/wp-content/uploads/2013/10/file-folders-Job-Accommodations-for-People-with-L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89269" y="385256"/>
            <a:ext cx="2681410" cy="268141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www.pancardnri.com/images/pan-documen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58897" y="920718"/>
            <a:ext cx="2295525" cy="20383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36847" y="267619"/>
            <a:ext cx="2789714" cy="2789714"/>
          </a:xfrm>
          <a:prstGeom prst="rect">
            <a:avLst/>
          </a:prstGeom>
        </p:spPr>
      </p:pic>
      <p:pic>
        <p:nvPicPr>
          <p:cNvPr id="3084" name="Picture 12" descr="http://potterycrafts.co.uk/Lesson_Plan_logo.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8313" y="3351495"/>
            <a:ext cx="4469071" cy="96544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52C0DACC-85D2-49AC-B6F4-46220CCCABDC}"/>
              </a:ext>
            </a:extLst>
          </p:cNvPr>
          <p:cNvSpPr/>
          <p:nvPr/>
        </p:nvSpPr>
        <p:spPr>
          <a:xfrm>
            <a:off x="7031704" y="3339003"/>
            <a:ext cx="3821560"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Contact Logs</a:t>
            </a:r>
          </a:p>
        </p:txBody>
      </p:sp>
    </p:spTree>
    <p:extLst>
      <p:ext uri="{BB962C8B-B14F-4D97-AF65-F5344CB8AC3E}">
        <p14:creationId xmlns:p14="http://schemas.microsoft.com/office/powerpoint/2010/main" val="32323758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30F8D4F-2182-4802-B043-D72DD36B001F}"/>
              </a:ext>
            </a:extLst>
          </p:cNvPr>
          <p:cNvPicPr>
            <a:picLocks noChangeAspect="1"/>
          </p:cNvPicPr>
          <p:nvPr/>
        </p:nvPicPr>
        <p:blipFill>
          <a:blip r:embed="rId2"/>
          <a:stretch>
            <a:fillRect/>
          </a:stretch>
        </p:blipFill>
        <p:spPr>
          <a:xfrm>
            <a:off x="244235" y="701544"/>
            <a:ext cx="2225233" cy="1780186"/>
          </a:xfrm>
          <a:prstGeom prst="rect">
            <a:avLst/>
          </a:prstGeom>
        </p:spPr>
      </p:pic>
      <p:sp>
        <p:nvSpPr>
          <p:cNvPr id="4" name="Rectangle 3">
            <a:extLst>
              <a:ext uri="{FF2B5EF4-FFF2-40B4-BE49-F238E27FC236}">
                <a16:creationId xmlns:a16="http://schemas.microsoft.com/office/drawing/2014/main" id="{FFB08ECD-C21F-49A7-9EB7-E60100DAF9D1}"/>
              </a:ext>
            </a:extLst>
          </p:cNvPr>
          <p:cNvSpPr/>
          <p:nvPr/>
        </p:nvSpPr>
        <p:spPr>
          <a:xfrm>
            <a:off x="2969537" y="166093"/>
            <a:ext cx="5577600" cy="1569660"/>
          </a:xfrm>
          <a:prstGeom prst="rect">
            <a:avLst/>
          </a:prstGeom>
          <a:noFill/>
        </p:spPr>
        <p:txBody>
          <a:bodyPr wrap="square" lIns="91440" tIns="45720" rIns="91440" bIns="45720">
            <a:spAutoFit/>
          </a:bodyPr>
          <a:lstStyle/>
          <a:p>
            <a:pPr algn="ctr"/>
            <a:r>
              <a:rPr lang="en-US" sz="96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Monitor:</a:t>
            </a:r>
          </a:p>
        </p:txBody>
      </p:sp>
      <p:sp>
        <p:nvSpPr>
          <p:cNvPr id="5" name="TextBox 4">
            <a:extLst>
              <a:ext uri="{FF2B5EF4-FFF2-40B4-BE49-F238E27FC236}">
                <a16:creationId xmlns:a16="http://schemas.microsoft.com/office/drawing/2014/main" id="{B2D0F872-3BF1-4FA1-A685-73BE65660CE2}"/>
              </a:ext>
            </a:extLst>
          </p:cNvPr>
          <p:cNvSpPr txBox="1"/>
          <p:nvPr/>
        </p:nvSpPr>
        <p:spPr>
          <a:xfrm>
            <a:off x="2372008" y="1348800"/>
            <a:ext cx="8021370" cy="5509200"/>
          </a:xfrm>
          <a:prstGeom prst="rect">
            <a:avLst/>
          </a:prstGeom>
          <a:noFill/>
        </p:spPr>
        <p:txBody>
          <a:bodyPr wrap="square" rtlCol="0">
            <a:spAutoFit/>
          </a:bodyPr>
          <a:lstStyle/>
          <a:p>
            <a:r>
              <a:rPr lang="en-US" sz="3200" b="1" dirty="0"/>
              <a:t>IEP Progress-Academic and Behavior</a:t>
            </a:r>
          </a:p>
          <a:p>
            <a:endParaRPr lang="en-US" sz="3200" b="1" dirty="0"/>
          </a:p>
          <a:p>
            <a:r>
              <a:rPr lang="en-US" sz="3200" b="1" dirty="0"/>
              <a:t>Grades</a:t>
            </a:r>
          </a:p>
          <a:p>
            <a:endParaRPr lang="en-US" sz="3200" b="1" dirty="0"/>
          </a:p>
          <a:p>
            <a:r>
              <a:rPr lang="en-US" sz="3200" b="1" dirty="0"/>
              <a:t>Discipline Removals Approaching 10 Days</a:t>
            </a:r>
          </a:p>
          <a:p>
            <a:endParaRPr lang="en-US" sz="3200" b="1" dirty="0"/>
          </a:p>
          <a:p>
            <a:r>
              <a:rPr lang="en-US" sz="3200" b="1" dirty="0"/>
              <a:t>Attendance </a:t>
            </a:r>
          </a:p>
          <a:p>
            <a:endParaRPr lang="en-US" sz="3200" b="1" dirty="0"/>
          </a:p>
          <a:p>
            <a:r>
              <a:rPr lang="en-US" sz="3200" b="1" dirty="0"/>
              <a:t>Accommodations/Modifications</a:t>
            </a:r>
          </a:p>
          <a:p>
            <a:endParaRPr lang="en-US" sz="3200" b="1" dirty="0"/>
          </a:p>
          <a:p>
            <a:r>
              <a:rPr lang="en-US" sz="3200" b="1" dirty="0"/>
              <a:t>Etc.</a:t>
            </a:r>
          </a:p>
        </p:txBody>
      </p:sp>
      <p:sp>
        <p:nvSpPr>
          <p:cNvPr id="6" name="TextBox 5">
            <a:extLst>
              <a:ext uri="{FF2B5EF4-FFF2-40B4-BE49-F238E27FC236}">
                <a16:creationId xmlns:a16="http://schemas.microsoft.com/office/drawing/2014/main" id="{9E2D4853-1C00-4E83-8EF7-9F763C0CD35D}"/>
              </a:ext>
            </a:extLst>
          </p:cNvPr>
          <p:cNvSpPr txBox="1"/>
          <p:nvPr/>
        </p:nvSpPr>
        <p:spPr>
          <a:xfrm>
            <a:off x="9180880" y="3929204"/>
            <a:ext cx="2742534" cy="2585323"/>
          </a:xfrm>
          <a:prstGeom prst="rect">
            <a:avLst/>
          </a:prstGeom>
          <a:noFill/>
        </p:spPr>
        <p:txBody>
          <a:bodyPr wrap="square" rtlCol="0">
            <a:spAutoFit/>
          </a:bodyPr>
          <a:lstStyle/>
          <a:p>
            <a:r>
              <a:rPr lang="en-US" sz="5400" i="1" dirty="0">
                <a:latin typeface="Bahnschrift SemiBold Condensed" panose="020B0502040204020203" pitchFamily="34" charset="0"/>
              </a:rPr>
              <a:t>Call an ARD When Needed!!</a:t>
            </a:r>
          </a:p>
        </p:txBody>
      </p:sp>
      <p:pic>
        <p:nvPicPr>
          <p:cNvPr id="3074" name="Picture 2" descr="https://tse4.mm.bing.net/th?id=OIP.QyMWLyhVKNUYV_1ikWFNUAHaFq&amp;pid=Api&amp;P=0">
            <a:extLst>
              <a:ext uri="{FF2B5EF4-FFF2-40B4-BE49-F238E27FC236}">
                <a16:creationId xmlns:a16="http://schemas.microsoft.com/office/drawing/2014/main" id="{0B136180-448B-43B9-99F2-C0CEB85C52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05231" y="1199086"/>
            <a:ext cx="2742534" cy="209450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tse3.mm.bing.net/th?id=OIP.oB_orI3S2FrRUdxQY02kQgHaH7&amp;pid=Api&amp;P=0">
            <a:extLst>
              <a:ext uri="{FF2B5EF4-FFF2-40B4-BE49-F238E27FC236}">
                <a16:creationId xmlns:a16="http://schemas.microsoft.com/office/drawing/2014/main" id="{CEEDB2CE-7B5E-48CA-92AB-34518C21B51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8586" y="4254808"/>
            <a:ext cx="1681021" cy="17980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65438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54923" y="868362"/>
            <a:ext cx="9144000" cy="1446550"/>
          </a:xfrm>
          <a:prstGeom prst="rect">
            <a:avLst/>
          </a:prstGeom>
          <a:noFill/>
        </p:spPr>
        <p:txBody>
          <a:bodyPr wrap="square" rtlCol="0">
            <a:spAutoFit/>
          </a:bodyPr>
          <a:lstStyle/>
          <a:p>
            <a:r>
              <a:rPr lang="en-US" sz="4400" dirty="0"/>
              <a:t>You need to provide </a:t>
            </a:r>
            <a:r>
              <a:rPr lang="en-US" sz="4400" b="1" dirty="0">
                <a:solidFill>
                  <a:srgbClr val="FF0000"/>
                </a:solidFill>
              </a:rPr>
              <a:t>accurate, specific feedback</a:t>
            </a:r>
            <a:r>
              <a:rPr lang="en-US" sz="4400" dirty="0"/>
              <a:t> at annual meetings …</a:t>
            </a:r>
          </a:p>
        </p:txBody>
      </p:sp>
      <p:sp>
        <p:nvSpPr>
          <p:cNvPr id="4" name="TextBox 3"/>
          <p:cNvSpPr txBox="1"/>
          <p:nvPr/>
        </p:nvSpPr>
        <p:spPr>
          <a:xfrm>
            <a:off x="3575539" y="5030054"/>
            <a:ext cx="8510953" cy="769441"/>
          </a:xfrm>
          <a:prstGeom prst="rect">
            <a:avLst/>
          </a:prstGeom>
          <a:noFill/>
        </p:spPr>
        <p:txBody>
          <a:bodyPr wrap="square" rtlCol="0">
            <a:spAutoFit/>
          </a:bodyPr>
          <a:lstStyle/>
          <a:p>
            <a:r>
              <a:rPr lang="en-US" sz="4400" dirty="0"/>
              <a:t>                Come Prepared</a:t>
            </a:r>
          </a:p>
        </p:txBody>
      </p:sp>
      <p:pic>
        <p:nvPicPr>
          <p:cNvPr id="2052" name="Picture 4" descr="http://driverseatinc.com/wp-content/uploads/2014/04/image-feedbac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677" y="2341430"/>
            <a:ext cx="5041167" cy="268862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Image result for #5">
            <a:extLst>
              <a:ext uri="{FF2B5EF4-FFF2-40B4-BE49-F238E27FC236}">
                <a16:creationId xmlns:a16="http://schemas.microsoft.com/office/drawing/2014/main" id="{631617ED-8712-46FC-8343-8FD206093F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154" y="324168"/>
            <a:ext cx="2204166" cy="211829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E82A97DC-2823-46E9-8702-EF7CD8DD0A30}"/>
              </a:ext>
            </a:extLst>
          </p:cNvPr>
          <p:cNvSpPr/>
          <p:nvPr/>
        </p:nvSpPr>
        <p:spPr>
          <a:xfrm rot="19378034">
            <a:off x="437614" y="4207752"/>
            <a:ext cx="4967306" cy="584775"/>
          </a:xfrm>
          <a:prstGeom prst="rect">
            <a:avLst/>
          </a:prstGeom>
          <a:noFill/>
        </p:spPr>
        <p:txBody>
          <a:bodyPr wrap="square" lIns="91440" tIns="45720" rIns="91440" bIns="45720">
            <a:spAutoFit/>
          </a:bodyPr>
          <a:lstStyle/>
          <a:p>
            <a:pPr algn="ctr"/>
            <a:r>
              <a:rPr lang="en-US" sz="3200" b="1" dirty="0">
                <a:ln w="22225">
                  <a:solidFill>
                    <a:schemeClr val="accent2"/>
                  </a:solidFill>
                  <a:prstDash val="solid"/>
                </a:ln>
                <a:solidFill>
                  <a:schemeClr val="accent2">
                    <a:lumMod val="40000"/>
                    <a:lumOff val="60000"/>
                  </a:schemeClr>
                </a:solidFill>
              </a:rPr>
              <a:t>Show Me The Data!</a:t>
            </a:r>
            <a:endParaRPr lang="en-US" sz="32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31161522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553736" y="2664543"/>
            <a:ext cx="5574889" cy="3477875"/>
          </a:xfrm>
          <a:prstGeom prst="rect">
            <a:avLst/>
          </a:prstGeom>
          <a:noFill/>
        </p:spPr>
        <p:txBody>
          <a:bodyPr wrap="square" rtlCol="0">
            <a:spAutoFit/>
          </a:bodyPr>
          <a:lstStyle/>
          <a:p>
            <a:pPr algn="ctr"/>
            <a:r>
              <a:rPr lang="en-US" sz="4400" dirty="0"/>
              <a:t>You must have an ARD to make changes to the IEP.</a:t>
            </a:r>
          </a:p>
          <a:p>
            <a:pPr algn="ctr"/>
            <a:r>
              <a:rPr lang="en-US" sz="4400" dirty="0"/>
              <a:t>If you are not sure about something, ask.</a:t>
            </a:r>
          </a:p>
        </p:txBody>
      </p:sp>
      <p:pic>
        <p:nvPicPr>
          <p:cNvPr id="2050" name="Picture 2" descr="http://www.stuartduncan.name/wp-content/uploads/2014/06/comm-is-key.png">
            <a:extLst>
              <a:ext uri="{FF2B5EF4-FFF2-40B4-BE49-F238E27FC236}">
                <a16:creationId xmlns:a16="http://schemas.microsoft.com/office/drawing/2014/main" id="{99730CDD-BCB8-4956-A2DE-21A66A0BF4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7717" y="3055324"/>
            <a:ext cx="4351699" cy="326377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373BFE4-3B55-4C13-9724-3A7B91A7DEB5}"/>
              </a:ext>
            </a:extLst>
          </p:cNvPr>
          <p:cNvSpPr/>
          <p:nvPr/>
        </p:nvSpPr>
        <p:spPr>
          <a:xfrm>
            <a:off x="5339416" y="822060"/>
            <a:ext cx="6051208"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We are here to help.</a:t>
            </a:r>
          </a:p>
        </p:txBody>
      </p:sp>
      <p:pic>
        <p:nvPicPr>
          <p:cNvPr id="1026" name="Picture 2" descr="https://tse1.mm.bing.net/th?id=OIP.ZY9elIQ_fTQ5ccdiegOCnAHaKn&amp;pid=Api&amp;P=0">
            <a:extLst>
              <a:ext uri="{FF2B5EF4-FFF2-40B4-BE49-F238E27FC236}">
                <a16:creationId xmlns:a16="http://schemas.microsoft.com/office/drawing/2014/main" id="{2D8AD59D-8621-4019-9CBC-A1BD12F5FBD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6582" y="324020"/>
            <a:ext cx="1421394" cy="20361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10865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75C551-943D-4314-8493-B5891CF72402}"/>
              </a:ext>
            </a:extLst>
          </p:cNvPr>
          <p:cNvPicPr>
            <a:picLocks noChangeAspect="1"/>
          </p:cNvPicPr>
          <p:nvPr/>
        </p:nvPicPr>
        <p:blipFill>
          <a:blip r:embed="rId2"/>
          <a:stretch>
            <a:fillRect/>
          </a:stretch>
        </p:blipFill>
        <p:spPr>
          <a:xfrm>
            <a:off x="171572" y="0"/>
            <a:ext cx="11848855" cy="6858000"/>
          </a:xfrm>
          <a:prstGeom prst="rect">
            <a:avLst/>
          </a:prstGeom>
        </p:spPr>
      </p:pic>
    </p:spTree>
    <p:extLst>
      <p:ext uri="{BB962C8B-B14F-4D97-AF65-F5344CB8AC3E}">
        <p14:creationId xmlns:p14="http://schemas.microsoft.com/office/powerpoint/2010/main" val="17226108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pattFill prst="pct25">
          <a:fgClr>
            <a:srgbClr val="FBAB35"/>
          </a:fgClr>
          <a:bgClr>
            <a:schemeClr val="bg1"/>
          </a:bgClr>
        </a:pattFill>
        <a:effectLst/>
      </p:bgPr>
    </p:bg>
    <p:spTree>
      <p:nvGrpSpPr>
        <p:cNvPr id="1" name=""/>
        <p:cNvGrpSpPr/>
        <p:nvPr/>
      </p:nvGrpSpPr>
      <p:grpSpPr>
        <a:xfrm>
          <a:off x="0" y="0"/>
          <a:ext cx="0" cy="0"/>
          <a:chOff x="0" y="0"/>
          <a:chExt cx="0" cy="0"/>
        </a:xfrm>
      </p:grpSpPr>
      <p:sp>
        <p:nvSpPr>
          <p:cNvPr id="2" name="TextBox 1"/>
          <p:cNvSpPr txBox="1"/>
          <p:nvPr/>
        </p:nvSpPr>
        <p:spPr>
          <a:xfrm>
            <a:off x="904567" y="648929"/>
            <a:ext cx="10805651" cy="1015663"/>
          </a:xfrm>
          <a:prstGeom prst="rect">
            <a:avLst/>
          </a:prstGeom>
          <a:noFill/>
        </p:spPr>
        <p:txBody>
          <a:bodyPr wrap="square" rtlCol="0">
            <a:spAutoFit/>
          </a:bodyPr>
          <a:lstStyle/>
          <a:p>
            <a:r>
              <a:rPr lang="en-US" sz="6000" dirty="0">
                <a:latin typeface="Californian FB" panose="0207040306080B030204" pitchFamily="18" charset="0"/>
              </a:rPr>
              <a:t>Major Points of Special Education</a:t>
            </a:r>
          </a:p>
        </p:txBody>
      </p:sp>
      <p:sp>
        <p:nvSpPr>
          <p:cNvPr id="3" name="TextBox 2"/>
          <p:cNvSpPr txBox="1"/>
          <p:nvPr/>
        </p:nvSpPr>
        <p:spPr>
          <a:xfrm>
            <a:off x="3244645" y="3062003"/>
            <a:ext cx="5702709" cy="1569660"/>
          </a:xfrm>
          <a:prstGeom prst="rect">
            <a:avLst/>
          </a:prstGeom>
          <a:noFill/>
        </p:spPr>
        <p:txBody>
          <a:bodyPr wrap="square" rtlCol="0">
            <a:spAutoFit/>
          </a:bodyPr>
          <a:lstStyle/>
          <a:p>
            <a:pPr algn="ctr"/>
            <a:r>
              <a:rPr lang="en-US" sz="4800" dirty="0"/>
              <a:t>Locate – Identify – Provide services</a:t>
            </a:r>
          </a:p>
        </p:txBody>
      </p:sp>
    </p:spTree>
    <p:extLst>
      <p:ext uri="{BB962C8B-B14F-4D97-AF65-F5344CB8AC3E}">
        <p14:creationId xmlns:p14="http://schemas.microsoft.com/office/powerpoint/2010/main" val="35172926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4">
            <a:extLst>
              <a:ext uri="{FF2B5EF4-FFF2-40B4-BE49-F238E27FC236}">
                <a16:creationId xmlns:a16="http://schemas.microsoft.com/office/drawing/2014/main" id="{C35BC673-569B-481E-9A20-4B9D42DEB4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6658" y="762001"/>
            <a:ext cx="7378685" cy="4906963"/>
          </a:xfrm>
          <a:prstGeom prst="rect">
            <a:avLst/>
          </a:prstGeom>
        </p:spPr>
      </p:pic>
    </p:spTree>
    <p:extLst>
      <p:ext uri="{BB962C8B-B14F-4D97-AF65-F5344CB8AC3E}">
        <p14:creationId xmlns:p14="http://schemas.microsoft.com/office/powerpoint/2010/main" val="21053530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gradFill>
          <a:gsLst>
            <a:gs pos="0">
              <a:srgbClr val="FC18A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D9BC3F5-317F-4FED-B830-D9F52DA49853}"/>
              </a:ext>
            </a:extLst>
          </p:cNvPr>
          <p:cNvPicPr>
            <a:picLocks noChangeAspect="1"/>
          </p:cNvPicPr>
          <p:nvPr/>
        </p:nvPicPr>
        <p:blipFill>
          <a:blip r:embed="rId2"/>
          <a:stretch>
            <a:fillRect/>
          </a:stretch>
        </p:blipFill>
        <p:spPr>
          <a:xfrm>
            <a:off x="2872509" y="1348510"/>
            <a:ext cx="6188363" cy="4507346"/>
          </a:xfrm>
          <a:prstGeom prst="rect">
            <a:avLst/>
          </a:prstGeom>
        </p:spPr>
      </p:pic>
    </p:spTree>
    <p:extLst>
      <p:ext uri="{BB962C8B-B14F-4D97-AF65-F5344CB8AC3E}">
        <p14:creationId xmlns:p14="http://schemas.microsoft.com/office/powerpoint/2010/main" val="36756661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9023C-F909-4D43-A735-774E12DD3CED}"/>
              </a:ext>
            </a:extLst>
          </p:cNvPr>
          <p:cNvSpPr>
            <a:spLocks noGrp="1"/>
          </p:cNvSpPr>
          <p:nvPr>
            <p:ph type="title"/>
          </p:nvPr>
        </p:nvSpPr>
        <p:spPr>
          <a:xfrm>
            <a:off x="838200" y="365125"/>
            <a:ext cx="10515600" cy="844839"/>
          </a:xfrm>
        </p:spPr>
        <p:txBody>
          <a:bodyPr/>
          <a:lstStyle/>
          <a:p>
            <a:r>
              <a:rPr lang="en-US" dirty="0"/>
              <a:t>References/Resources</a:t>
            </a:r>
          </a:p>
        </p:txBody>
      </p:sp>
      <p:sp>
        <p:nvSpPr>
          <p:cNvPr id="3" name="Content Placeholder 2">
            <a:extLst>
              <a:ext uri="{FF2B5EF4-FFF2-40B4-BE49-F238E27FC236}">
                <a16:creationId xmlns:a16="http://schemas.microsoft.com/office/drawing/2014/main" id="{8F01E77F-D7BF-46EC-AB1C-974B6BA89988}"/>
              </a:ext>
            </a:extLst>
          </p:cNvPr>
          <p:cNvSpPr>
            <a:spLocks noGrp="1"/>
          </p:cNvSpPr>
          <p:nvPr>
            <p:ph idx="1"/>
          </p:nvPr>
        </p:nvSpPr>
        <p:spPr>
          <a:xfrm>
            <a:off x="838200" y="1209964"/>
            <a:ext cx="10515600" cy="4966999"/>
          </a:xfrm>
        </p:spPr>
        <p:txBody>
          <a:bodyPr>
            <a:normAutofit fontScale="62500" lnSpcReduction="20000"/>
          </a:bodyPr>
          <a:lstStyle/>
          <a:p>
            <a:r>
              <a:rPr lang="en-US" dirty="0"/>
              <a:t>TEA and Education Service Center, Region 20 Grading and Progress Monitoring for Students with Disabilities </a:t>
            </a:r>
          </a:p>
          <a:p>
            <a:r>
              <a:rPr lang="en-US" dirty="0"/>
              <a:t>Region 18 Legal </a:t>
            </a:r>
            <a:r>
              <a:rPr lang="en-US" dirty="0">
                <a:hlinkClick r:id="rId2"/>
              </a:rPr>
              <a:t>https://fw.esc18.net/display/Webforms/ESC18-FW-Landingpage.aspx</a:t>
            </a:r>
            <a:r>
              <a:rPr lang="en-US" dirty="0"/>
              <a:t> </a:t>
            </a:r>
          </a:p>
          <a:p>
            <a:r>
              <a:rPr lang="en-US" dirty="0">
                <a:hlinkClick r:id="rId3"/>
              </a:rPr>
              <a:t>https://spedsupport.tea.texas.gov/</a:t>
            </a:r>
            <a:r>
              <a:rPr lang="en-US" dirty="0"/>
              <a:t> </a:t>
            </a:r>
          </a:p>
          <a:p>
            <a:r>
              <a:rPr lang="en-US" dirty="0">
                <a:hlinkClick r:id="rId4"/>
              </a:rPr>
              <a:t>https://www.spedtex.org/</a:t>
            </a:r>
            <a:endParaRPr lang="en-US" dirty="0"/>
          </a:p>
          <a:p>
            <a:r>
              <a:rPr lang="en-US" dirty="0">
                <a:hlinkClick r:id="rId5"/>
              </a:rPr>
              <a:t>https://texasprojectfirst.org/</a:t>
            </a:r>
            <a:r>
              <a:rPr lang="en-US" dirty="0"/>
              <a:t> </a:t>
            </a:r>
          </a:p>
          <a:p>
            <a:r>
              <a:rPr lang="en-US" dirty="0">
                <a:hlinkClick r:id="rId6"/>
              </a:rPr>
              <a:t>Safe and Supportive Schools | Texas Education Agency</a:t>
            </a:r>
            <a:endParaRPr lang="en-US" dirty="0"/>
          </a:p>
          <a:p>
            <a:endParaRPr lang="en-US" dirty="0"/>
          </a:p>
          <a:p>
            <a:r>
              <a:rPr lang="en-US" dirty="0"/>
              <a:t>Dyslexia Handbook</a:t>
            </a:r>
          </a:p>
          <a:p>
            <a:pPr marL="0" indent="0">
              <a:buNone/>
            </a:pPr>
            <a:r>
              <a:rPr lang="en-US" dirty="0">
                <a:hlinkClick r:id="rId7"/>
              </a:rPr>
              <a:t>https://tea.texas.gov/academics/special-student-populations/special-education/texas-dyslexia-handbook.pdf</a:t>
            </a:r>
            <a:r>
              <a:rPr lang="en-US" dirty="0"/>
              <a:t> </a:t>
            </a:r>
          </a:p>
          <a:p>
            <a:endParaRPr lang="en-US" dirty="0"/>
          </a:p>
          <a:p>
            <a:pPr eaLnBrk="0" fontAlgn="ctr" hangingPunct="0">
              <a:lnSpc>
                <a:spcPct val="100000"/>
              </a:lnSpc>
              <a:spcBef>
                <a:spcPct val="0"/>
              </a:spcBef>
              <a:spcAft>
                <a:spcPct val="0"/>
              </a:spcAft>
            </a:pPr>
            <a:r>
              <a:rPr lang="en-US" altLang="en-US" dirty="0">
                <a:solidFill>
                  <a:srgbClr val="222222"/>
                </a:solidFill>
                <a:latin typeface="Open Sans"/>
                <a:cs typeface="Calibri" panose="020F0502020204030204" pitchFamily="34" charset="0"/>
              </a:rPr>
              <a:t>Standards Based Individualized Education Program (SBIEP) Process Training: </a:t>
            </a:r>
          </a:p>
          <a:p>
            <a:pPr marL="0" lvl="0" indent="0" eaLnBrk="0" fontAlgn="ctr" hangingPunct="0">
              <a:lnSpc>
                <a:spcPct val="100000"/>
              </a:lnSpc>
              <a:spcBef>
                <a:spcPct val="0"/>
              </a:spcBef>
              <a:spcAft>
                <a:spcPct val="0"/>
              </a:spcAft>
              <a:buNone/>
            </a:pPr>
            <a:r>
              <a:rPr lang="en-US" altLang="en-US" dirty="0">
                <a:solidFill>
                  <a:srgbClr val="1155CC"/>
                </a:solidFill>
                <a:latin typeface="Open Sans"/>
                <a:cs typeface="Calibri" panose="020F0502020204030204" pitchFamily="34" charset="0"/>
                <a:hlinkClick r:id="rId8"/>
              </a:rPr>
              <a:t>https://spedsupport.tea.texas.gov/learning-library/standards-based-individualized-education-program-iep-process-training</a:t>
            </a:r>
            <a:endParaRPr lang="en-US" altLang="en-US" dirty="0">
              <a:solidFill>
                <a:srgbClr val="1155CC"/>
              </a:solidFill>
              <a:latin typeface="Open Sans"/>
              <a:cs typeface="Calibri" panose="020F0502020204030204" pitchFamily="34" charset="0"/>
            </a:endParaRPr>
          </a:p>
          <a:p>
            <a:pPr marL="0" lvl="0" indent="0" eaLnBrk="0" fontAlgn="ctr" hangingPunct="0">
              <a:lnSpc>
                <a:spcPct val="100000"/>
              </a:lnSpc>
              <a:spcBef>
                <a:spcPct val="0"/>
              </a:spcBef>
              <a:spcAft>
                <a:spcPct val="0"/>
              </a:spcAft>
              <a:buNone/>
            </a:pPr>
            <a:endParaRPr lang="en-US" altLang="en-US" dirty="0">
              <a:solidFill>
                <a:srgbClr val="1155CC"/>
              </a:solidFill>
              <a:latin typeface="Open Sans"/>
              <a:cs typeface="Calibri" panose="020F0502020204030204" pitchFamily="34" charset="0"/>
            </a:endParaRPr>
          </a:p>
          <a:p>
            <a:pPr eaLnBrk="0" fontAlgn="ctr" hangingPunct="0">
              <a:lnSpc>
                <a:spcPct val="100000"/>
              </a:lnSpc>
              <a:spcBef>
                <a:spcPct val="0"/>
              </a:spcBef>
              <a:spcAft>
                <a:spcPct val="0"/>
              </a:spcAft>
            </a:pPr>
            <a:r>
              <a:rPr lang="en-US" altLang="en-US" dirty="0">
                <a:solidFill>
                  <a:srgbClr val="222222"/>
                </a:solidFill>
                <a:latin typeface="Open Sans"/>
                <a:cs typeface="Calibri" panose="020F0502020204030204" pitchFamily="34" charset="0"/>
              </a:rPr>
              <a:t>TA: Individualized Education Program (IEP) Development: </a:t>
            </a:r>
          </a:p>
          <a:p>
            <a:pPr marL="0" lvl="0" indent="0" eaLnBrk="0" fontAlgn="ctr" hangingPunct="0">
              <a:lnSpc>
                <a:spcPct val="100000"/>
              </a:lnSpc>
              <a:spcBef>
                <a:spcPct val="0"/>
              </a:spcBef>
              <a:spcAft>
                <a:spcPct val="0"/>
              </a:spcAft>
              <a:buNone/>
            </a:pPr>
            <a:r>
              <a:rPr lang="en-US" altLang="en-US" dirty="0">
                <a:solidFill>
                  <a:srgbClr val="1155CC"/>
                </a:solidFill>
                <a:latin typeface="Open Sans"/>
                <a:cs typeface="Calibri" panose="020F0502020204030204" pitchFamily="34" charset="0"/>
                <a:hlinkClick r:id="rId9"/>
              </a:rPr>
              <a:t>https://spedsupport.tea.texas.gov/resource-library/technical-assistance-individualized-education-program-development</a:t>
            </a:r>
            <a:endParaRPr lang="en-US" altLang="en-US" dirty="0">
              <a:solidFill>
                <a:srgbClr val="222222"/>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41199101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the special education proces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0204" y="119390"/>
            <a:ext cx="8291593" cy="657464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0241797" y="1809135"/>
            <a:ext cx="1792887" cy="461665"/>
          </a:xfrm>
          <a:prstGeom prst="rect">
            <a:avLst/>
          </a:prstGeom>
          <a:noFill/>
        </p:spPr>
        <p:txBody>
          <a:bodyPr wrap="square" rtlCol="0">
            <a:spAutoFit/>
          </a:bodyPr>
          <a:lstStyle/>
          <a:p>
            <a:pPr algn="ctr"/>
            <a:r>
              <a:rPr lang="en-US" sz="2400" b="1" dirty="0">
                <a:solidFill>
                  <a:srgbClr val="0070C0"/>
                </a:solidFill>
              </a:rPr>
              <a:t>RtI or MTSS</a:t>
            </a:r>
          </a:p>
        </p:txBody>
      </p:sp>
      <p:sp>
        <p:nvSpPr>
          <p:cNvPr id="4" name="TextBox 3"/>
          <p:cNvSpPr txBox="1"/>
          <p:nvPr/>
        </p:nvSpPr>
        <p:spPr>
          <a:xfrm>
            <a:off x="10241797" y="3498880"/>
            <a:ext cx="1792887" cy="461665"/>
          </a:xfrm>
          <a:prstGeom prst="rect">
            <a:avLst/>
          </a:prstGeom>
          <a:noFill/>
        </p:spPr>
        <p:txBody>
          <a:bodyPr wrap="square" rtlCol="0">
            <a:spAutoFit/>
          </a:bodyPr>
          <a:lstStyle/>
          <a:p>
            <a:pPr algn="ctr"/>
            <a:r>
              <a:rPr lang="en-US" sz="2400" b="1" dirty="0">
                <a:solidFill>
                  <a:srgbClr val="0070C0"/>
                </a:solidFill>
              </a:rPr>
              <a:t>FIE</a:t>
            </a:r>
          </a:p>
        </p:txBody>
      </p:sp>
    </p:spTree>
    <p:extLst>
      <p:ext uri="{BB962C8B-B14F-4D97-AF65-F5344CB8AC3E}">
        <p14:creationId xmlns:p14="http://schemas.microsoft.com/office/powerpoint/2010/main" val="19365723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the special education proce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0204" y="119390"/>
            <a:ext cx="8291593" cy="657464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0241797" y="1445342"/>
            <a:ext cx="1792887" cy="923330"/>
          </a:xfrm>
          <a:prstGeom prst="rect">
            <a:avLst/>
          </a:prstGeom>
          <a:noFill/>
        </p:spPr>
        <p:txBody>
          <a:bodyPr wrap="square" rtlCol="0">
            <a:spAutoFit/>
          </a:bodyPr>
          <a:lstStyle/>
          <a:p>
            <a:pPr algn="ctr"/>
            <a:r>
              <a:rPr lang="en-US" b="1" dirty="0">
                <a:solidFill>
                  <a:srgbClr val="FF0000"/>
                </a:solidFill>
              </a:rPr>
              <a:t>What have you tried? How successful?</a:t>
            </a:r>
          </a:p>
        </p:txBody>
      </p:sp>
      <p:sp>
        <p:nvSpPr>
          <p:cNvPr id="4" name="TextBox 3"/>
          <p:cNvSpPr txBox="1"/>
          <p:nvPr/>
        </p:nvSpPr>
        <p:spPr>
          <a:xfrm>
            <a:off x="10148390" y="3232959"/>
            <a:ext cx="1792887" cy="369332"/>
          </a:xfrm>
          <a:prstGeom prst="rect">
            <a:avLst/>
          </a:prstGeom>
          <a:noFill/>
        </p:spPr>
        <p:txBody>
          <a:bodyPr wrap="square" rtlCol="0">
            <a:spAutoFit/>
          </a:bodyPr>
          <a:lstStyle/>
          <a:p>
            <a:pPr algn="ctr"/>
            <a:r>
              <a:rPr lang="en-US" b="1" dirty="0">
                <a:solidFill>
                  <a:srgbClr val="FF0000"/>
                </a:solidFill>
              </a:rPr>
              <a:t>Provide input</a:t>
            </a:r>
          </a:p>
        </p:txBody>
      </p:sp>
      <p:sp>
        <p:nvSpPr>
          <p:cNvPr id="5" name="TextBox 4"/>
          <p:cNvSpPr txBox="1"/>
          <p:nvPr/>
        </p:nvSpPr>
        <p:spPr>
          <a:xfrm>
            <a:off x="10241796" y="4891549"/>
            <a:ext cx="1792887" cy="923330"/>
          </a:xfrm>
          <a:prstGeom prst="rect">
            <a:avLst/>
          </a:prstGeom>
          <a:noFill/>
        </p:spPr>
        <p:txBody>
          <a:bodyPr wrap="square" rtlCol="0">
            <a:spAutoFit/>
          </a:bodyPr>
          <a:lstStyle/>
          <a:p>
            <a:pPr algn="ctr"/>
            <a:r>
              <a:rPr lang="en-US" b="1" dirty="0">
                <a:solidFill>
                  <a:srgbClr val="FF0000"/>
                </a:solidFill>
              </a:rPr>
              <a:t>Participate – input &amp; perspective</a:t>
            </a:r>
          </a:p>
        </p:txBody>
      </p:sp>
      <p:sp>
        <p:nvSpPr>
          <p:cNvPr id="6" name="TextBox 5"/>
          <p:cNvSpPr txBox="1"/>
          <p:nvPr/>
        </p:nvSpPr>
        <p:spPr>
          <a:xfrm>
            <a:off x="78658" y="4891549"/>
            <a:ext cx="1871545" cy="1200329"/>
          </a:xfrm>
          <a:prstGeom prst="rect">
            <a:avLst/>
          </a:prstGeom>
          <a:noFill/>
        </p:spPr>
        <p:txBody>
          <a:bodyPr wrap="square" rtlCol="0">
            <a:spAutoFit/>
          </a:bodyPr>
          <a:lstStyle/>
          <a:p>
            <a:pPr algn="ctr"/>
            <a:r>
              <a:rPr lang="en-US" b="1" dirty="0">
                <a:solidFill>
                  <a:srgbClr val="FF0000"/>
                </a:solidFill>
              </a:rPr>
              <a:t>Read &amp; understand the IEP.  Implement &amp; document.</a:t>
            </a:r>
          </a:p>
        </p:txBody>
      </p:sp>
      <p:sp>
        <p:nvSpPr>
          <p:cNvPr id="7" name="TextBox 6"/>
          <p:cNvSpPr txBox="1"/>
          <p:nvPr/>
        </p:nvSpPr>
        <p:spPr>
          <a:xfrm>
            <a:off x="117986" y="3232959"/>
            <a:ext cx="1792887" cy="369332"/>
          </a:xfrm>
          <a:prstGeom prst="rect">
            <a:avLst/>
          </a:prstGeom>
          <a:noFill/>
        </p:spPr>
        <p:txBody>
          <a:bodyPr wrap="square" rtlCol="0">
            <a:spAutoFit/>
          </a:bodyPr>
          <a:lstStyle/>
          <a:p>
            <a:pPr algn="ctr"/>
            <a:r>
              <a:rPr lang="en-US" b="1" dirty="0">
                <a:solidFill>
                  <a:srgbClr val="FF0000"/>
                </a:solidFill>
              </a:rPr>
              <a:t>Provide input</a:t>
            </a:r>
          </a:p>
        </p:txBody>
      </p:sp>
    </p:spTree>
    <p:extLst>
      <p:ext uri="{BB962C8B-B14F-4D97-AF65-F5344CB8AC3E}">
        <p14:creationId xmlns:p14="http://schemas.microsoft.com/office/powerpoint/2010/main" val="27391739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altarvalleyschools.org/filestore/graphic_childfind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4693" y="578889"/>
            <a:ext cx="8502614" cy="27775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33399" y="3962400"/>
            <a:ext cx="2950029" cy="2246769"/>
          </a:xfrm>
          <a:prstGeom prst="rect">
            <a:avLst/>
          </a:prstGeom>
          <a:noFill/>
        </p:spPr>
        <p:txBody>
          <a:bodyPr wrap="square" rtlCol="0">
            <a:spAutoFit/>
          </a:bodyPr>
          <a:lstStyle/>
          <a:p>
            <a:r>
              <a:rPr lang="en-US" sz="2800" dirty="0"/>
              <a:t>We are obligated to keep our eyes open for students with possible disabilities.</a:t>
            </a:r>
          </a:p>
        </p:txBody>
      </p:sp>
      <p:sp>
        <p:nvSpPr>
          <p:cNvPr id="4" name="TextBox 3"/>
          <p:cNvSpPr txBox="1"/>
          <p:nvPr/>
        </p:nvSpPr>
        <p:spPr>
          <a:xfrm>
            <a:off x="4495799" y="3962400"/>
            <a:ext cx="2950029" cy="2246769"/>
          </a:xfrm>
          <a:prstGeom prst="rect">
            <a:avLst/>
          </a:prstGeom>
          <a:noFill/>
        </p:spPr>
        <p:txBody>
          <a:bodyPr wrap="square" rtlCol="0">
            <a:spAutoFit/>
          </a:bodyPr>
          <a:lstStyle/>
          <a:p>
            <a:r>
              <a:rPr lang="en-US" sz="2800" dirty="0"/>
              <a:t>We then must start the referral process to RtI,  Section 504, or Special Education.</a:t>
            </a:r>
          </a:p>
        </p:txBody>
      </p:sp>
      <p:sp>
        <p:nvSpPr>
          <p:cNvPr id="5" name="TextBox 4"/>
          <p:cNvSpPr txBox="1"/>
          <p:nvPr/>
        </p:nvSpPr>
        <p:spPr>
          <a:xfrm>
            <a:off x="8273142" y="3962399"/>
            <a:ext cx="2950029" cy="1815882"/>
          </a:xfrm>
          <a:prstGeom prst="rect">
            <a:avLst/>
          </a:prstGeom>
          <a:noFill/>
        </p:spPr>
        <p:txBody>
          <a:bodyPr wrap="square" rtlCol="0">
            <a:spAutoFit/>
          </a:bodyPr>
          <a:lstStyle/>
          <a:p>
            <a:r>
              <a:rPr lang="en-US" sz="2800" dirty="0"/>
              <a:t>Evaluation consists of data collection from a variety of sources.</a:t>
            </a:r>
          </a:p>
        </p:txBody>
      </p:sp>
      <p:cxnSp>
        <p:nvCxnSpPr>
          <p:cNvPr id="6" name="Straight Arrow Connector 5"/>
          <p:cNvCxnSpPr/>
          <p:nvPr/>
        </p:nvCxnSpPr>
        <p:spPr>
          <a:xfrm flipH="1">
            <a:off x="1665514" y="3211286"/>
            <a:ext cx="1349829" cy="751113"/>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5687785" y="3135086"/>
            <a:ext cx="16329" cy="99060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8643258" y="3135086"/>
            <a:ext cx="1012371" cy="99060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21448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A7D03-4417-4FC4-8514-73678D1F9933}"/>
              </a:ext>
            </a:extLst>
          </p:cNvPr>
          <p:cNvSpPr>
            <a:spLocks noGrp="1"/>
          </p:cNvSpPr>
          <p:nvPr>
            <p:ph type="title"/>
          </p:nvPr>
        </p:nvSpPr>
        <p:spPr>
          <a:xfrm>
            <a:off x="452673" y="425513"/>
            <a:ext cx="10901127" cy="1265175"/>
          </a:xfrm>
        </p:spPr>
        <p:txBody>
          <a:bodyPr>
            <a:normAutofit/>
          </a:bodyPr>
          <a:lstStyle/>
          <a:p>
            <a:r>
              <a:rPr lang="en-US" b="1" dirty="0">
                <a:latin typeface="+mn-lt"/>
              </a:rPr>
              <a:t>Child Find</a:t>
            </a:r>
          </a:p>
        </p:txBody>
      </p:sp>
      <p:sp>
        <p:nvSpPr>
          <p:cNvPr id="3" name="Content Placeholder 2">
            <a:extLst>
              <a:ext uri="{FF2B5EF4-FFF2-40B4-BE49-F238E27FC236}">
                <a16:creationId xmlns:a16="http://schemas.microsoft.com/office/drawing/2014/main" id="{5513AD84-6BD3-46F1-8574-AC53B9C80B69}"/>
              </a:ext>
            </a:extLst>
          </p:cNvPr>
          <p:cNvSpPr>
            <a:spLocks noGrp="1"/>
          </p:cNvSpPr>
          <p:nvPr>
            <p:ph idx="1"/>
          </p:nvPr>
        </p:nvSpPr>
        <p:spPr/>
        <p:txBody>
          <a:bodyPr>
            <a:normAutofit/>
          </a:bodyPr>
          <a:lstStyle/>
          <a:p>
            <a:r>
              <a:rPr lang="en-US" dirty="0"/>
              <a:t>The Federal Law (Individuals with Disabilities Education Act (IDEA) requires each state to put processes in place which ensure each district meets its Child Find Duty.</a:t>
            </a:r>
          </a:p>
          <a:p>
            <a:r>
              <a:rPr lang="en-US" dirty="0"/>
              <a:t>The Child Find Duty states: </a:t>
            </a:r>
            <a:r>
              <a:rPr lang="en-US" i="1" dirty="0"/>
              <a:t>All children with disabilities residing in the state, regardless of the severity of their disabilities, and who are in need of special education and related services, must be identified, located, and evaluated.</a:t>
            </a:r>
          </a:p>
          <a:p>
            <a:r>
              <a:rPr lang="en-US" dirty="0"/>
              <a:t>https://childfindtx.tea.texas.gov/</a:t>
            </a:r>
          </a:p>
          <a:p>
            <a:endParaRPr lang="en-US" dirty="0"/>
          </a:p>
        </p:txBody>
      </p:sp>
      <p:pic>
        <p:nvPicPr>
          <p:cNvPr id="1026" name="Picture 2" descr="Child Find, Evaluation, and ARD Supports Network">
            <a:extLst>
              <a:ext uri="{FF2B5EF4-FFF2-40B4-BE49-F238E27FC236}">
                <a16:creationId xmlns:a16="http://schemas.microsoft.com/office/drawing/2014/main" id="{1B898FF4-9E00-4E42-9A1B-C9EF1EC4DFC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0" y="4500442"/>
            <a:ext cx="5501489" cy="14634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49708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1848</TotalTime>
  <Words>3223</Words>
  <Application>Microsoft Office PowerPoint</Application>
  <PresentationFormat>Widescreen</PresentationFormat>
  <Paragraphs>284</Paragraphs>
  <Slides>52</Slides>
  <Notes>21</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52</vt:i4>
      </vt:variant>
    </vt:vector>
  </HeadingPairs>
  <TitlesOfParts>
    <vt:vector size="66" baseType="lpstr">
      <vt:lpstr>Andalus</vt:lpstr>
      <vt:lpstr>Aparajita</vt:lpstr>
      <vt:lpstr>Arial</vt:lpstr>
      <vt:lpstr>Bahnschrift Light Condensed</vt:lpstr>
      <vt:lpstr>Bahnschrift SemiBold Condensed</vt:lpstr>
      <vt:lpstr>Bradley Hand ITC</vt:lpstr>
      <vt:lpstr>Calibri</vt:lpstr>
      <vt:lpstr>Calibri Light</vt:lpstr>
      <vt:lpstr>Californian FB</vt:lpstr>
      <vt:lpstr>Engravers MT</vt:lpstr>
      <vt:lpstr>Informal Roman</vt:lpstr>
      <vt:lpstr>Open Sans</vt:lpstr>
      <vt:lpstr>Pristina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Child Find</vt:lpstr>
      <vt:lpstr>PowerPoint Presentation</vt:lpstr>
      <vt:lpstr>Child Find</vt:lpstr>
      <vt:lpstr>Dyslexia </vt:lpstr>
      <vt:lpstr>PowerPoint Presentation</vt:lpstr>
      <vt:lpstr>ARD Meeting is Scheduled and Eligibility is Decided</vt:lpstr>
      <vt:lpstr>ARD Committee Meeting Agenda</vt:lpstr>
      <vt:lpstr>ARD Committee Meeting Agenda</vt:lpstr>
      <vt:lpstr>Transition/Graduation </vt:lpstr>
      <vt:lpstr>PowerPoint Presentation</vt:lpstr>
      <vt:lpstr>34 Code of Federal Regulations § 300.320  Definition of individualized education program. </vt:lpstr>
      <vt:lpstr>Development of the IEP</vt:lpstr>
      <vt:lpstr>PowerPoint Presentation</vt:lpstr>
      <vt:lpstr>PowerPoint Presentation</vt:lpstr>
      <vt:lpstr>PowerPoint Presentation</vt:lpstr>
      <vt:lpstr>PowerPoint Presentation</vt:lpstr>
      <vt:lpstr>PowerPoint Presentation</vt:lpstr>
      <vt:lpstr>PowerPoint Presentation</vt:lpstr>
      <vt:lpstr>When IEPs must be in effect.</vt:lpstr>
      <vt:lpstr>Transfer Students</vt:lpstr>
      <vt:lpstr>Supplementary Aids and Services</vt:lpstr>
      <vt:lpstr>What does it all mean?</vt:lpstr>
      <vt:lpstr>PowerPoint Presentation</vt:lpstr>
      <vt:lpstr>PowerPoint Presentation</vt:lpstr>
      <vt:lpstr>Grading and Progress Monitoring 34 CFR §300.324 </vt:lpstr>
      <vt:lpstr>Grading and Progress Monitoring </vt:lpstr>
      <vt:lpstr>Lack of Progress 34 CFR §300.324</vt:lpstr>
      <vt:lpstr>Discipline</vt:lpstr>
      <vt:lpstr>Key Changes to ISS under HB 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References/Resources</vt:lpstr>
    </vt:vector>
  </TitlesOfParts>
  <Company>MISD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BLANCHARD, SHARON</dc:creator>
  <cp:lastModifiedBy>Leslee Falco</cp:lastModifiedBy>
  <cp:revision>272</cp:revision>
  <cp:lastPrinted>2024-07-29T17:51:50Z</cp:lastPrinted>
  <dcterms:created xsi:type="dcterms:W3CDTF">2016-02-02T21:04:47Z</dcterms:created>
  <dcterms:modified xsi:type="dcterms:W3CDTF">2025-07-24T15:10:59Z</dcterms:modified>
</cp:coreProperties>
</file>